
<file path=[Content_Types].xml><?xml version="1.0" encoding="utf-8"?>
<Types xmlns="http://schemas.openxmlformats.org/package/2006/content-types">
  <Override PartName="/ppt/slides/slide12.xml" ContentType="application/vnd.openxmlformats-officedocument.presentationml.slide+xml"/>
  <Override PartName="/ppt/slides/slide46.xml" ContentType="application/vnd.openxmlformats-officedocument.presentationml.slide+xml"/>
  <Override PartName="/ppt/slides/slide68.xml" ContentType="application/vnd.openxmlformats-officedocument.presentationml.slide+xml"/>
  <Override PartName="/ppt/slideLayouts/slideLayout8.xml" ContentType="application/vnd.openxmlformats-officedocument.presentationml.slideLayout+xml"/>
  <Override PartName="/ppt/slides/slide22.xml" ContentType="application/vnd.openxmlformats-officedocument.presentationml.slide+xml"/>
  <Override PartName="/ppt/slides/slide28.xml" ContentType="application/vnd.openxmlformats-officedocument.presentationml.slide+xml"/>
  <Override PartName="/ppt/slides/slide66.xml" ContentType="application/vnd.openxmlformats-officedocument.presentationml.slid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slides/slide45.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50.xml" ContentType="application/vnd.openxmlformats-officedocument.presentationml.slide+xml"/>
  <Override PartName="/ppt/slides/slide23.xml" ContentType="application/vnd.openxmlformats-officedocument.presentationml.slide+xml"/>
  <Override PartName="/ppt/slides/slide54.xml" ContentType="application/vnd.openxmlformats-officedocument.presentationml.slide+xml"/>
  <Override PartName="/ppt/slides/slide57.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s/slide52.xml" ContentType="application/vnd.openxmlformats-officedocument.presentationml.slide+xml"/>
  <Override PartName="/ppt/slides/slide1.xml" ContentType="application/vnd.openxmlformats-officedocument.presentationml.slide+xml"/>
  <Override PartName="/ppt/slides/slide51.xml" ContentType="application/vnd.openxmlformats-officedocument.presentationml.slide+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slides/slide58.xml" ContentType="application/vnd.openxmlformats-officedocument.presentationml.slide+xml"/>
  <Override PartName="/ppt/slides/slide62.xml" ContentType="application/vnd.openxmlformats-officedocument.presentationml.slide+xml"/>
  <Override PartName="/ppt/slides/slide65.xml" ContentType="application/vnd.openxmlformats-officedocument.presentationml.slide+xml"/>
  <Override PartName="/ppt/slides/slide25.xml" ContentType="application/vnd.openxmlformats-officedocument.presentationml.slide+xml"/>
  <Override PartName="/ppt/viewProps.xml" ContentType="application/vnd.openxmlformats-officedocument.presentationml.viewProps+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63.xml" ContentType="application/vnd.openxmlformats-officedocument.presentationml.slide+xml"/>
  <Override PartName="/ppt/slides/slide13.xml" ContentType="application/vnd.openxmlformats-officedocument.presentationml.slide+xml"/>
  <Override PartName="/ppt/slides/slide40.xml" ContentType="application/vnd.openxmlformats-officedocument.presentationml.slide+xml"/>
  <Override PartName="/ppt/slides/slide14.xml" ContentType="application/vnd.openxmlformats-officedocument.presentationml.slide+xml"/>
  <Override PartName="/ppt/slides/slide34.xml" ContentType="application/vnd.openxmlformats-officedocument.presentationml.slide+xml"/>
  <Override PartName="/ppt/slides/slide4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s/slide49.xml" ContentType="application/vnd.openxmlformats-officedocument.presentationml.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61.xml" ContentType="application/vnd.openxmlformats-officedocument.presentationml.slide+xml"/>
  <Override PartName="/ppt/slides/slide43.xml" ContentType="application/vnd.openxmlformats-officedocument.presentationml.slide+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s/slide59.xml" ContentType="application/vnd.openxmlformats-officedocument.presentationml.slide+xml"/>
  <Override PartName="/ppt/slides/slide33.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s/slide64.xml" ContentType="application/vnd.openxmlformats-officedocument.presentationml.slide+xml"/>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56.xml" ContentType="application/vnd.openxmlformats-officedocument.presentationml.slide+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53.xml" ContentType="application/vnd.openxmlformats-officedocument.presentationml.slide+xml"/>
  <Override PartName="/ppt/slides/slide60.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55.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s/slide67.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64" r:id="rId3"/>
    <p:sldId id="258" r:id="rId4"/>
    <p:sldId id="259" r:id="rId5"/>
    <p:sldId id="260" r:id="rId6"/>
    <p:sldId id="261" r:id="rId7"/>
    <p:sldId id="262" r:id="rId8"/>
    <p:sldId id="263" r:id="rId9"/>
    <p:sldId id="265" r:id="rId10"/>
    <p:sldId id="266" r:id="rId11"/>
    <p:sldId id="268" r:id="rId12"/>
    <p:sldId id="270"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313" r:id="rId28"/>
    <p:sldId id="314" r:id="rId29"/>
    <p:sldId id="271" r:id="rId30"/>
    <p:sldId id="286" r:id="rId31"/>
    <p:sldId id="288" r:id="rId32"/>
    <p:sldId id="289" r:id="rId33"/>
    <p:sldId id="291" r:id="rId34"/>
    <p:sldId id="293" r:id="rId35"/>
    <p:sldId id="292" r:id="rId36"/>
    <p:sldId id="294" r:id="rId37"/>
    <p:sldId id="295" r:id="rId38"/>
    <p:sldId id="296" r:id="rId39"/>
    <p:sldId id="297" r:id="rId40"/>
    <p:sldId id="287" r:id="rId41"/>
    <p:sldId id="299" r:id="rId42"/>
    <p:sldId id="300" r:id="rId43"/>
    <p:sldId id="301" r:id="rId44"/>
    <p:sldId id="302" r:id="rId45"/>
    <p:sldId id="307" r:id="rId46"/>
    <p:sldId id="308" r:id="rId47"/>
    <p:sldId id="309" r:id="rId48"/>
    <p:sldId id="310" r:id="rId49"/>
    <p:sldId id="306" r:id="rId50"/>
    <p:sldId id="303" r:id="rId51"/>
    <p:sldId id="304" r:id="rId52"/>
    <p:sldId id="305" r:id="rId53"/>
    <p:sldId id="298"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257" r:id="rId67"/>
    <p:sldId id="327" r:id="rId68"/>
    <p:sldId id="312" r:id="rId69"/>
  </p:sldIdLst>
  <p:sldSz cx="9144000" cy="5211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1B694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23" d="100"/>
          <a:sy n="123" d="100"/>
        </p:scale>
        <p:origin x="-376" y="-96"/>
      </p:cViewPr>
      <p:guideLst>
        <p:guide orient="horz" pos="1642"/>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64" Type="http://schemas.openxmlformats.org/officeDocument/2006/relationships/slide" Target="slides/slide63.xml"/><Relationship Id="rId60" Type="http://schemas.openxmlformats.org/officeDocument/2006/relationships/slide" Target="slides/slide59.xml"/><Relationship Id="rId39" Type="http://schemas.openxmlformats.org/officeDocument/2006/relationships/slide" Target="slides/slide38.xml"/><Relationship Id="rId70" Type="http://schemas.openxmlformats.org/officeDocument/2006/relationships/printerSettings" Target="printerSettings/printerSettings1.bin"/><Relationship Id="rId7" Type="http://schemas.openxmlformats.org/officeDocument/2006/relationships/slide" Target="slides/slide6.xml"/><Relationship Id="rId43" Type="http://schemas.openxmlformats.org/officeDocument/2006/relationships/slide" Target="slides/slide42.xml"/><Relationship Id="rId74" Type="http://schemas.openxmlformats.org/officeDocument/2006/relationships/tableStyles" Target="tableStyles.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63" Type="http://schemas.openxmlformats.org/officeDocument/2006/relationships/slide" Target="slides/slide62.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71" Type="http://schemas.openxmlformats.org/officeDocument/2006/relationships/presProps" Target="presProps.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slide" Target="slides/slide57.xml"/><Relationship Id="rId42" Type="http://schemas.openxmlformats.org/officeDocument/2006/relationships/slide" Target="slides/slide41.xml"/><Relationship Id="rId73" Type="http://schemas.openxmlformats.org/officeDocument/2006/relationships/theme" Target="theme/theme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69" Type="http://schemas.openxmlformats.org/officeDocument/2006/relationships/slide" Target="slides/slide68.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slide" Target="slides/slide56.xml"/><Relationship Id="rId59" Type="http://schemas.openxmlformats.org/officeDocument/2006/relationships/slide" Target="slides/slide58.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slide" Target="slides/slide5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62" Type="http://schemas.openxmlformats.org/officeDocument/2006/relationships/slide" Target="slides/slide61.xml"/><Relationship Id="rId66" Type="http://schemas.openxmlformats.org/officeDocument/2006/relationships/slide" Target="slides/slide65.xml"/><Relationship Id="rId36" Type="http://schemas.openxmlformats.org/officeDocument/2006/relationships/slide" Target="slides/slide35.xml"/><Relationship Id="rId72" Type="http://schemas.openxmlformats.org/officeDocument/2006/relationships/viewProps" Target="viewProps.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slide" Target="slides/slide51.xml"/><Relationship Id="rId65" Type="http://schemas.openxmlformats.org/officeDocument/2006/relationships/slide" Target="slides/slide64.xml"/><Relationship Id="rId67" Type="http://schemas.openxmlformats.org/officeDocument/2006/relationships/slide" Target="slides/slide66.xml"/><Relationship Id="rId54" Type="http://schemas.openxmlformats.org/officeDocument/2006/relationships/slide" Target="slides/slide53.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61" Type="http://schemas.openxmlformats.org/officeDocument/2006/relationships/slide" Target="slides/slide60.xml"/><Relationship Id="rId53" Type="http://schemas.openxmlformats.org/officeDocument/2006/relationships/slide" Target="slides/slide5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68" Type="http://schemas.openxmlformats.org/officeDocument/2006/relationships/slide" Target="slides/slide67.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19025"/>
            <a:ext cx="7772400" cy="111715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53332"/>
            <a:ext cx="6400800" cy="133189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6A5234-5CF3-7E40-A9CB-EAD3B9BDC660}" type="datetimeFigureOut">
              <a:rPr lang="en-US" smtClean="0"/>
              <a:t>9/19/12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BB898-B23B-F44D-B79D-97542BEF6B98}" type="slidenum">
              <a:rPr lang="en-US" smtClean="0"/>
              <a:t>‹#›</a:t>
            </a:fld>
            <a:endParaRPr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6A5234-5CF3-7E40-A9CB-EAD3B9BDC660}" type="datetimeFigureOut">
              <a:rPr lang="en-US" smtClean="0"/>
              <a:t>9/19/12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BB898-B23B-F44D-B79D-97542BEF6B98}" type="slidenum">
              <a:rPr lang="en-US" smtClean="0"/>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043"/>
            <a:ext cx="2057400" cy="338040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8043"/>
            <a:ext cx="6019800" cy="33804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6A5234-5CF3-7E40-A9CB-EAD3B9BDC660}" type="datetimeFigureOut">
              <a:rPr lang="en-US" smtClean="0"/>
              <a:t>9/19/12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BB898-B23B-F44D-B79D-97542BEF6B98}" type="slidenum">
              <a:rPr lang="en-US" smtClean="0"/>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6A5234-5CF3-7E40-A9CB-EAD3B9BDC660}" type="datetimeFigureOut">
              <a:rPr lang="en-US" smtClean="0"/>
              <a:t>9/19/12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BB898-B23B-F44D-B79D-97542BEF6B98}" type="slidenum">
              <a:rPr lang="en-US" smtClean="0"/>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49041"/>
            <a:ext cx="7772400" cy="1035114"/>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208968"/>
            <a:ext cx="7772400" cy="1140073"/>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6A5234-5CF3-7E40-A9CB-EAD3B9BDC660}" type="datetimeFigureOut">
              <a:rPr lang="en-US" smtClean="0"/>
              <a:t>9/19/12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BB898-B23B-F44D-B79D-97542BEF6B98}" type="slidenum">
              <a:rPr lang="en-US" smtClean="0"/>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24123"/>
            <a:ext cx="4038600" cy="26143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24123"/>
            <a:ext cx="4038600" cy="26143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6A5234-5CF3-7E40-A9CB-EAD3B9BDC660}" type="datetimeFigureOut">
              <a:rPr lang="en-US" smtClean="0"/>
              <a:t>9/19/12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FBB898-B23B-F44D-B79D-97542BEF6B98}" type="slidenum">
              <a:rPr lang="en-US" smtClean="0"/>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8712"/>
            <a:ext cx="8229600" cy="8686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66615"/>
            <a:ext cx="4040188" cy="48619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52805"/>
            <a:ext cx="4040188" cy="300279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66615"/>
            <a:ext cx="4041775" cy="48619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52805"/>
            <a:ext cx="4041775" cy="300279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6A5234-5CF3-7E40-A9CB-EAD3B9BDC660}" type="datetimeFigureOut">
              <a:rPr lang="en-US" smtClean="0"/>
              <a:t>9/19/12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FBB898-B23B-F44D-B79D-97542BEF6B98}" type="slidenum">
              <a:rPr lang="en-US" smtClean="0"/>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6A5234-5CF3-7E40-A9CB-EAD3B9BDC660}" type="datetimeFigureOut">
              <a:rPr lang="en-US" smtClean="0"/>
              <a:t>9/19/12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FBB898-B23B-F44D-B79D-97542BEF6B98}" type="slidenum">
              <a:rPr lang="en-US" smtClean="0"/>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6A5234-5CF3-7E40-A9CB-EAD3B9BDC660}" type="datetimeFigureOut">
              <a:rPr lang="en-US" smtClean="0"/>
              <a:t>9/19/12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FBB898-B23B-F44D-B79D-97542BEF6B98}" type="slidenum">
              <a:rPr lang="en-US" smtClean="0"/>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7506"/>
            <a:ext cx="3008313" cy="883104"/>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7506"/>
            <a:ext cx="5111750" cy="444809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90610"/>
            <a:ext cx="3008313" cy="35649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6A5234-5CF3-7E40-A9CB-EAD3B9BDC660}" type="datetimeFigureOut">
              <a:rPr lang="en-US" smtClean="0"/>
              <a:t>9/19/12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FBB898-B23B-F44D-B79D-97542BEF6B98}" type="slidenum">
              <a:rPr lang="en-US" smtClean="0"/>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48234"/>
            <a:ext cx="5486400" cy="43069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5681"/>
            <a:ext cx="5486400" cy="312705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78929"/>
            <a:ext cx="5486400" cy="6116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6A5234-5CF3-7E40-A9CB-EAD3B9BDC660}" type="datetimeFigureOut">
              <a:rPr lang="en-US" smtClean="0"/>
              <a:t>9/19/12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FBB898-B23B-F44D-B79D-97542BEF6B98}" type="slidenum">
              <a:rPr lang="en-US" smtClean="0"/>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8712"/>
            <a:ext cx="8229600" cy="86862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16078"/>
            <a:ext cx="8229600" cy="343952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830533"/>
            <a:ext cx="2133600" cy="277478"/>
          </a:xfrm>
          <a:prstGeom prst="rect">
            <a:avLst/>
          </a:prstGeom>
        </p:spPr>
        <p:txBody>
          <a:bodyPr vert="horz" lIns="91440" tIns="45720" rIns="91440" bIns="45720" rtlCol="0" anchor="ctr"/>
          <a:lstStyle>
            <a:lvl1pPr algn="l">
              <a:defRPr sz="1200">
                <a:solidFill>
                  <a:schemeClr val="tx1">
                    <a:tint val="75000"/>
                  </a:schemeClr>
                </a:solidFill>
              </a:defRPr>
            </a:lvl1pPr>
          </a:lstStyle>
          <a:p>
            <a:fld id="{F86A5234-5CF3-7E40-A9CB-EAD3B9BDC660}" type="datetimeFigureOut">
              <a:rPr lang="en-US" smtClean="0"/>
              <a:t>9/19/12</a:t>
            </a:fld>
            <a:endParaRPr lang="en-US"/>
          </a:p>
        </p:txBody>
      </p:sp>
      <p:sp>
        <p:nvSpPr>
          <p:cNvPr id="5" name="Footer Placeholder 4"/>
          <p:cNvSpPr>
            <a:spLocks noGrp="1"/>
          </p:cNvSpPr>
          <p:nvPr>
            <p:ph type="ftr" sz="quarter" idx="3"/>
          </p:nvPr>
        </p:nvSpPr>
        <p:spPr>
          <a:xfrm>
            <a:off x="3124200" y="4830533"/>
            <a:ext cx="2895600" cy="27747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830533"/>
            <a:ext cx="2133600" cy="277478"/>
          </a:xfrm>
          <a:prstGeom prst="rect">
            <a:avLst/>
          </a:prstGeom>
        </p:spPr>
        <p:txBody>
          <a:bodyPr vert="horz" lIns="91440" tIns="45720" rIns="91440" bIns="45720" rtlCol="0" anchor="ctr"/>
          <a:lstStyle>
            <a:lvl1pPr algn="r">
              <a:defRPr sz="1200">
                <a:solidFill>
                  <a:schemeClr val="tx1">
                    <a:tint val="75000"/>
                  </a:schemeClr>
                </a:solidFill>
              </a:defRPr>
            </a:lvl1pPr>
          </a:lstStyle>
          <a:p>
            <a:fld id="{31FBB898-B23B-F44D-B79D-97542BEF6B9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3" Type="http://schemas.openxmlformats.org/officeDocument/2006/relationships/image" Target="../media/image3.jpe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3" Type="http://schemas.openxmlformats.org/officeDocument/2006/relationships/image" Target="../media/image4.jpe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4.jpeg"/><Relationship Id="rId3" Type="http://schemas.openxmlformats.org/officeDocument/2006/relationships/image" Target="../media/image3.jpe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3.jpeg"/><Relationship Id="rId5" Type="http://schemas.openxmlformats.org/officeDocument/2006/relationships/image" Target="../media/image5.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7" descr="4h.jpg"/>
          <p:cNvPicPr>
            <a:picLocks noChangeAspect="1"/>
          </p:cNvPicPr>
          <p:nvPr/>
        </p:nvPicPr>
        <p:blipFill>
          <a:blip r:embed="rId2"/>
          <a:stretch>
            <a:fillRect/>
          </a:stretch>
        </p:blipFill>
        <p:spPr>
          <a:xfrm>
            <a:off x="713420" y="324867"/>
            <a:ext cx="4142351" cy="4322453"/>
          </a:xfrm>
          <a:prstGeom prst="rect">
            <a:avLst/>
          </a:prstGeom>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grpSp>
      <p:pic>
        <p:nvPicPr>
          <p:cNvPr id="15" name="Picture 14" descr="brain head.png"/>
          <p:cNvPicPr>
            <a:picLocks noChangeAspect="1"/>
          </p:cNvPicPr>
          <p:nvPr/>
        </p:nvPicPr>
        <p:blipFill>
          <a:blip r:embed="rId2"/>
          <a:stretch>
            <a:fillRect/>
          </a:stretch>
        </p:blipFill>
        <p:spPr>
          <a:xfrm>
            <a:off x="7267821" y="3306559"/>
            <a:ext cx="1713701" cy="1905204"/>
          </a:xfrm>
          <a:prstGeom prst="rect">
            <a:avLst/>
          </a:prstGeom>
        </p:spPr>
      </p:pic>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MIND</a:t>
            </a:r>
            <a:endParaRPr lang="en-US" sz="3600" dirty="0">
              <a:solidFill>
                <a:schemeClr val="bg1"/>
              </a:solidFill>
              <a:latin typeface="InkyDinky"/>
              <a:cs typeface="InkyDinky"/>
            </a:endParaRPr>
          </a:p>
        </p:txBody>
      </p:sp>
      <p:sp>
        <p:nvSpPr>
          <p:cNvPr id="17" name="TextBox 16"/>
          <p:cNvSpPr txBox="1"/>
          <p:nvPr/>
        </p:nvSpPr>
        <p:spPr>
          <a:xfrm>
            <a:off x="439924" y="1942354"/>
            <a:ext cx="7802437" cy="1200328"/>
          </a:xfrm>
          <a:prstGeom prst="rect">
            <a:avLst/>
          </a:prstGeom>
          <a:noFill/>
        </p:spPr>
        <p:txBody>
          <a:bodyPr wrap="square" rtlCol="0">
            <a:spAutoFit/>
          </a:bodyPr>
          <a:lstStyle/>
          <a:p>
            <a:r>
              <a:rPr lang="en-US" sz="2400" dirty="0" smtClean="0">
                <a:solidFill>
                  <a:srgbClr val="C3D69B"/>
                </a:solidFill>
                <a:latin typeface="InkyDinky"/>
                <a:cs typeface="InkyDinky"/>
              </a:rPr>
              <a:t>German theologian Hans Kung wrote, </a:t>
            </a:r>
            <a:r>
              <a:rPr lang="en-US" sz="2400" dirty="0" smtClean="0">
                <a:solidFill>
                  <a:schemeClr val="bg1"/>
                </a:solidFill>
                <a:latin typeface="InkyDinky"/>
                <a:cs typeface="InkyDinky"/>
              </a:rPr>
              <a:t>“Even in faith, then, there is no certainty entirely free from doubt.  In faith we must commit ourselves to something uncertain.”</a:t>
            </a:r>
            <a:r>
              <a:rPr lang="en-US" sz="2400" dirty="0" smtClean="0">
                <a:solidFill>
                  <a:srgbClr val="C3D69B"/>
                </a:solidFill>
                <a:latin typeface="InkyDinky"/>
                <a:cs typeface="InkyDinky"/>
              </a:rPr>
              <a:t> </a:t>
            </a:r>
            <a:endParaRPr lang="en-US" sz="2400" dirty="0">
              <a:solidFill>
                <a:srgbClr val="FFFFFF"/>
              </a:solidFill>
              <a:latin typeface="InkyDinky"/>
              <a:cs typeface="InkyDinky"/>
            </a:endParaRPr>
          </a:p>
        </p:txBody>
      </p:sp>
      <p:sp>
        <p:nvSpPr>
          <p:cNvPr id="18" name="TextBox 17"/>
          <p:cNvSpPr txBox="1"/>
          <p:nvPr/>
        </p:nvSpPr>
        <p:spPr>
          <a:xfrm>
            <a:off x="431624" y="1361289"/>
            <a:ext cx="2481846"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WHAT IS FAITH?</a:t>
            </a:r>
            <a:endParaRPr lang="en-US" sz="2800" dirty="0">
              <a:solidFill>
                <a:schemeClr val="tx2">
                  <a:lumMod val="20000"/>
                  <a:lumOff val="80000"/>
                </a:schemeClr>
              </a:solidFill>
              <a:latin typeface="InkyDinky"/>
              <a:cs typeface="InkyDinky"/>
            </a:endParaRP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grpSp>
      <p:pic>
        <p:nvPicPr>
          <p:cNvPr id="15" name="Picture 14" descr="brain head.png"/>
          <p:cNvPicPr>
            <a:picLocks noChangeAspect="1"/>
          </p:cNvPicPr>
          <p:nvPr/>
        </p:nvPicPr>
        <p:blipFill>
          <a:blip r:embed="rId2"/>
          <a:stretch>
            <a:fillRect/>
          </a:stretch>
        </p:blipFill>
        <p:spPr>
          <a:xfrm>
            <a:off x="7267821" y="3306559"/>
            <a:ext cx="1713701" cy="1905204"/>
          </a:xfrm>
          <a:prstGeom prst="rect">
            <a:avLst/>
          </a:prstGeom>
        </p:spPr>
      </p:pic>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MIND</a:t>
            </a:r>
            <a:endParaRPr lang="en-US" sz="3600" dirty="0">
              <a:solidFill>
                <a:schemeClr val="bg1"/>
              </a:solidFill>
              <a:latin typeface="InkyDinky"/>
              <a:cs typeface="InkyDinky"/>
            </a:endParaRPr>
          </a:p>
        </p:txBody>
      </p:sp>
      <p:sp>
        <p:nvSpPr>
          <p:cNvPr id="17" name="TextBox 16"/>
          <p:cNvSpPr txBox="1"/>
          <p:nvPr/>
        </p:nvSpPr>
        <p:spPr>
          <a:xfrm>
            <a:off x="439924" y="1942354"/>
            <a:ext cx="7802437" cy="1938992"/>
          </a:xfrm>
          <a:prstGeom prst="rect">
            <a:avLst/>
          </a:prstGeom>
          <a:noFill/>
        </p:spPr>
        <p:txBody>
          <a:bodyPr wrap="square" rtlCol="0">
            <a:spAutoFit/>
          </a:bodyPr>
          <a:lstStyle/>
          <a:p>
            <a:r>
              <a:rPr lang="en-US" sz="2400" dirty="0" smtClean="0">
                <a:solidFill>
                  <a:srgbClr val="C3D69B"/>
                </a:solidFill>
                <a:latin typeface="InkyDinky"/>
                <a:cs typeface="InkyDinky"/>
              </a:rPr>
              <a:t>Robert </a:t>
            </a:r>
            <a:r>
              <a:rPr lang="en-US" sz="2400" dirty="0" err="1" smtClean="0">
                <a:solidFill>
                  <a:srgbClr val="C3D69B"/>
                </a:solidFill>
                <a:latin typeface="InkyDinky"/>
                <a:cs typeface="InkyDinky"/>
              </a:rPr>
              <a:t>Schuller</a:t>
            </a:r>
            <a:r>
              <a:rPr lang="en-US" sz="2400" dirty="0" smtClean="0">
                <a:solidFill>
                  <a:srgbClr val="C3D69B"/>
                </a:solidFill>
                <a:latin typeface="InkyDinky"/>
                <a:cs typeface="InkyDinky"/>
              </a:rPr>
              <a:t> said, </a:t>
            </a:r>
            <a:r>
              <a:rPr lang="en-US" sz="2400" dirty="0" smtClean="0">
                <a:solidFill>
                  <a:srgbClr val="FFFFFF"/>
                </a:solidFill>
                <a:latin typeface="InkyDinky"/>
                <a:cs typeface="InkyDinky"/>
              </a:rPr>
              <a:t>“Faith is a commitment to an </a:t>
            </a:r>
            <a:r>
              <a:rPr lang="en-US" sz="2400" dirty="0" err="1" smtClean="0">
                <a:solidFill>
                  <a:srgbClr val="FFFFFF"/>
                </a:solidFill>
                <a:latin typeface="InkyDinky"/>
                <a:cs typeface="InkyDinky"/>
              </a:rPr>
              <a:t>unprovable</a:t>
            </a:r>
            <a:r>
              <a:rPr lang="en-US" sz="2400" dirty="0" smtClean="0">
                <a:solidFill>
                  <a:srgbClr val="FFFFFF"/>
                </a:solidFill>
                <a:latin typeface="InkyDinky"/>
                <a:cs typeface="InkyDinky"/>
              </a:rPr>
              <a:t> assumption…Both the atheist and the theist are making a commitment of faith.  The atheist believes in nothing.  The theist believes in something.  But both are making a commitment to an </a:t>
            </a:r>
            <a:r>
              <a:rPr lang="en-US" sz="2400" dirty="0" err="1" smtClean="0">
                <a:solidFill>
                  <a:srgbClr val="FFFFFF"/>
                </a:solidFill>
                <a:latin typeface="InkyDinky"/>
                <a:cs typeface="InkyDinky"/>
              </a:rPr>
              <a:t>unprovable</a:t>
            </a:r>
            <a:r>
              <a:rPr lang="en-US" sz="2400" dirty="0" smtClean="0">
                <a:solidFill>
                  <a:srgbClr val="FFFFFF"/>
                </a:solidFill>
                <a:latin typeface="InkyDinky"/>
                <a:cs typeface="InkyDinky"/>
              </a:rPr>
              <a:t> assumption.” </a:t>
            </a:r>
            <a:endParaRPr lang="en-US" sz="2400" dirty="0">
              <a:solidFill>
                <a:srgbClr val="FFFFFF"/>
              </a:solidFill>
              <a:latin typeface="InkyDinky"/>
              <a:cs typeface="InkyDinky"/>
            </a:endParaRPr>
          </a:p>
        </p:txBody>
      </p:sp>
      <p:sp>
        <p:nvSpPr>
          <p:cNvPr id="18" name="TextBox 17"/>
          <p:cNvSpPr txBox="1"/>
          <p:nvPr/>
        </p:nvSpPr>
        <p:spPr>
          <a:xfrm>
            <a:off x="431624" y="1361289"/>
            <a:ext cx="2481846"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WHAT IS FAITH?</a:t>
            </a:r>
            <a:endParaRPr lang="en-US" sz="2800" dirty="0">
              <a:solidFill>
                <a:schemeClr val="tx2">
                  <a:lumMod val="20000"/>
                  <a:lumOff val="80000"/>
                </a:schemeClr>
              </a:solidFill>
              <a:latin typeface="InkyDinky"/>
              <a:cs typeface="InkyDinky"/>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MIND</a:t>
            </a:r>
            <a:endParaRPr lang="en-US" sz="3600" dirty="0">
              <a:solidFill>
                <a:schemeClr val="bg1"/>
              </a:solidFill>
              <a:latin typeface="InkyDinky"/>
              <a:cs typeface="InkyDinky"/>
            </a:endParaRPr>
          </a:p>
        </p:txBody>
      </p:sp>
      <p:sp>
        <p:nvSpPr>
          <p:cNvPr id="12" name="Line 5"/>
          <p:cNvSpPr>
            <a:spLocks noChangeShapeType="1"/>
          </p:cNvSpPr>
          <p:nvPr/>
        </p:nvSpPr>
        <p:spPr bwMode="auto">
          <a:xfrm>
            <a:off x="1219200" y="3479229"/>
            <a:ext cx="1831975" cy="0"/>
          </a:xfrm>
          <a:prstGeom prst="line">
            <a:avLst/>
          </a:prstGeom>
          <a:noFill/>
          <a:ln w="9525">
            <a:solidFill>
              <a:schemeClr val="bg1"/>
            </a:solidFill>
            <a:round/>
            <a:headEnd type="triangle" w="med" len="med"/>
            <a:tailEnd type="triangle" w="med" len="med"/>
          </a:ln>
        </p:spPr>
        <p:txBody>
          <a:bodyPr>
            <a:prstTxWarp prst="textNoShape">
              <a:avLst/>
            </a:prstTxWarp>
          </a:bodyPr>
          <a:lstStyle/>
          <a:p>
            <a:endParaRPr lang="en-US">
              <a:solidFill>
                <a:schemeClr val="bg1"/>
              </a:solidFill>
            </a:endParaRPr>
          </a:p>
        </p:txBody>
      </p:sp>
      <p:sp>
        <p:nvSpPr>
          <p:cNvPr id="13" name="Text Box 6"/>
          <p:cNvSpPr txBox="1">
            <a:spLocks noChangeArrowheads="1"/>
          </p:cNvSpPr>
          <p:nvPr/>
        </p:nvSpPr>
        <p:spPr bwMode="auto">
          <a:xfrm>
            <a:off x="1676400" y="3241104"/>
            <a:ext cx="1219200" cy="315913"/>
          </a:xfrm>
          <a:prstGeom prst="rect">
            <a:avLst/>
          </a:prstGeom>
          <a:noFill/>
          <a:ln w="9525">
            <a:noFill/>
            <a:miter lim="800000"/>
            <a:headEnd/>
            <a:tailEnd/>
          </a:ln>
        </p:spPr>
        <p:txBody>
          <a:bodyPr>
            <a:prstTxWarp prst="textNoShape">
              <a:avLst/>
            </a:prstTxWarp>
          </a:bodyPr>
          <a:lstStyle/>
          <a:p>
            <a:r>
              <a:rPr lang="en-US" sz="1200" b="1" dirty="0">
                <a:solidFill>
                  <a:schemeClr val="bg1"/>
                </a:solidFill>
              </a:rPr>
              <a:t>Evidence</a:t>
            </a:r>
            <a:endParaRPr lang="en-US" b="1" dirty="0">
              <a:solidFill>
                <a:schemeClr val="bg1"/>
              </a:solidFill>
            </a:endParaRPr>
          </a:p>
        </p:txBody>
      </p:sp>
      <p:sp>
        <p:nvSpPr>
          <p:cNvPr id="14" name="Line 8"/>
          <p:cNvSpPr>
            <a:spLocks noChangeShapeType="1"/>
          </p:cNvSpPr>
          <p:nvPr/>
        </p:nvSpPr>
        <p:spPr bwMode="auto">
          <a:xfrm>
            <a:off x="1219200" y="2960117"/>
            <a:ext cx="1588" cy="947737"/>
          </a:xfrm>
          <a:prstGeom prst="line">
            <a:avLst/>
          </a:prstGeom>
          <a:noFill/>
          <a:ln w="9525">
            <a:solidFill>
              <a:schemeClr val="bg1"/>
            </a:solidFill>
            <a:round/>
            <a:headEnd/>
            <a:tailEnd/>
          </a:ln>
        </p:spPr>
        <p:txBody>
          <a:bodyPr>
            <a:prstTxWarp prst="textNoShape">
              <a:avLst/>
            </a:prstTxWarp>
          </a:bodyPr>
          <a:lstStyle/>
          <a:p>
            <a:endParaRPr lang="en-US">
              <a:solidFill>
                <a:schemeClr val="bg1"/>
              </a:solidFill>
            </a:endParaRPr>
          </a:p>
        </p:txBody>
      </p:sp>
      <p:sp>
        <p:nvSpPr>
          <p:cNvPr id="17" name="Line 9"/>
          <p:cNvSpPr>
            <a:spLocks noChangeShapeType="1"/>
          </p:cNvSpPr>
          <p:nvPr/>
        </p:nvSpPr>
        <p:spPr bwMode="auto">
          <a:xfrm>
            <a:off x="3081338" y="2960117"/>
            <a:ext cx="1587" cy="947737"/>
          </a:xfrm>
          <a:prstGeom prst="line">
            <a:avLst/>
          </a:prstGeom>
          <a:noFill/>
          <a:ln w="9525">
            <a:solidFill>
              <a:schemeClr val="bg1"/>
            </a:solidFill>
            <a:round/>
            <a:headEnd/>
            <a:tailEnd/>
          </a:ln>
        </p:spPr>
        <p:txBody>
          <a:bodyPr>
            <a:prstTxWarp prst="textNoShape">
              <a:avLst/>
            </a:prstTxWarp>
          </a:bodyPr>
          <a:lstStyle/>
          <a:p>
            <a:endParaRPr lang="en-US">
              <a:solidFill>
                <a:schemeClr val="bg1"/>
              </a:solidFill>
            </a:endParaRPr>
          </a:p>
        </p:txBody>
      </p:sp>
      <p:sp>
        <p:nvSpPr>
          <p:cNvPr id="19" name="Line 10"/>
          <p:cNvSpPr>
            <a:spLocks noChangeShapeType="1"/>
          </p:cNvSpPr>
          <p:nvPr/>
        </p:nvSpPr>
        <p:spPr bwMode="auto">
          <a:xfrm flipH="1">
            <a:off x="1219200" y="2275904"/>
            <a:ext cx="784225" cy="631825"/>
          </a:xfrm>
          <a:prstGeom prst="line">
            <a:avLst/>
          </a:prstGeom>
          <a:noFill/>
          <a:ln w="9525">
            <a:solidFill>
              <a:schemeClr val="bg1"/>
            </a:solidFill>
            <a:round/>
            <a:headEnd/>
            <a:tailEnd type="triangle" w="med" len="med"/>
          </a:ln>
        </p:spPr>
        <p:txBody>
          <a:bodyPr>
            <a:prstTxWarp prst="textNoShape">
              <a:avLst/>
            </a:prstTxWarp>
          </a:bodyPr>
          <a:lstStyle/>
          <a:p>
            <a:endParaRPr lang="en-US">
              <a:solidFill>
                <a:schemeClr val="bg1"/>
              </a:solidFill>
            </a:endParaRPr>
          </a:p>
        </p:txBody>
      </p:sp>
      <p:sp>
        <p:nvSpPr>
          <p:cNvPr id="20" name="Text Box 11"/>
          <p:cNvSpPr txBox="1">
            <a:spLocks noChangeArrowheads="1"/>
          </p:cNvSpPr>
          <p:nvPr/>
        </p:nvSpPr>
        <p:spPr bwMode="auto">
          <a:xfrm>
            <a:off x="1341438" y="2020317"/>
            <a:ext cx="2352675" cy="315912"/>
          </a:xfrm>
          <a:prstGeom prst="rect">
            <a:avLst/>
          </a:prstGeom>
          <a:noFill/>
          <a:ln w="9525">
            <a:noFill/>
            <a:miter lim="800000"/>
            <a:headEnd/>
            <a:tailEnd/>
          </a:ln>
        </p:spPr>
        <p:txBody>
          <a:bodyPr>
            <a:prstTxWarp prst="textNoShape">
              <a:avLst/>
            </a:prstTxWarp>
          </a:bodyPr>
          <a:lstStyle/>
          <a:p>
            <a:r>
              <a:rPr lang="en-US" sz="1200" b="1" dirty="0">
                <a:solidFill>
                  <a:schemeClr val="bg1"/>
                </a:solidFill>
              </a:rPr>
              <a:t>Evidence begins here.</a:t>
            </a:r>
            <a:endParaRPr lang="en-US" b="1" dirty="0">
              <a:solidFill>
                <a:schemeClr val="bg1"/>
              </a:solidFill>
            </a:endParaRPr>
          </a:p>
        </p:txBody>
      </p:sp>
      <p:sp>
        <p:nvSpPr>
          <p:cNvPr id="21" name="Line 12"/>
          <p:cNvSpPr>
            <a:spLocks noChangeShapeType="1"/>
          </p:cNvSpPr>
          <p:nvPr/>
        </p:nvSpPr>
        <p:spPr bwMode="auto">
          <a:xfrm flipH="1">
            <a:off x="3124200" y="2361629"/>
            <a:ext cx="722313" cy="574675"/>
          </a:xfrm>
          <a:prstGeom prst="line">
            <a:avLst/>
          </a:prstGeom>
          <a:noFill/>
          <a:ln w="9525">
            <a:solidFill>
              <a:schemeClr val="bg1"/>
            </a:solidFill>
            <a:round/>
            <a:headEnd/>
            <a:tailEnd type="triangle" w="med" len="med"/>
          </a:ln>
        </p:spPr>
        <p:txBody>
          <a:bodyPr>
            <a:prstTxWarp prst="textNoShape">
              <a:avLst/>
            </a:prstTxWarp>
          </a:bodyPr>
          <a:lstStyle/>
          <a:p>
            <a:endParaRPr lang="en-US">
              <a:solidFill>
                <a:schemeClr val="bg1"/>
              </a:solidFill>
            </a:endParaRPr>
          </a:p>
        </p:txBody>
      </p:sp>
      <p:sp>
        <p:nvSpPr>
          <p:cNvPr id="22" name="Text Box 13"/>
          <p:cNvSpPr txBox="1">
            <a:spLocks noChangeArrowheads="1"/>
          </p:cNvSpPr>
          <p:nvPr/>
        </p:nvSpPr>
        <p:spPr bwMode="auto">
          <a:xfrm>
            <a:off x="3413125" y="2039367"/>
            <a:ext cx="2700338" cy="315912"/>
          </a:xfrm>
          <a:prstGeom prst="rect">
            <a:avLst/>
          </a:prstGeom>
          <a:noFill/>
          <a:ln w="9525">
            <a:noFill/>
            <a:miter lim="800000"/>
            <a:headEnd/>
            <a:tailEnd/>
          </a:ln>
        </p:spPr>
        <p:txBody>
          <a:bodyPr>
            <a:prstTxWarp prst="textNoShape">
              <a:avLst/>
            </a:prstTxWarp>
          </a:bodyPr>
          <a:lstStyle/>
          <a:p>
            <a:r>
              <a:rPr lang="en-US" sz="1200" b="1">
                <a:solidFill>
                  <a:schemeClr val="bg1"/>
                </a:solidFill>
              </a:rPr>
              <a:t>Evidence ends here.</a:t>
            </a:r>
            <a:endParaRPr lang="en-US" b="1">
              <a:solidFill>
                <a:schemeClr val="bg1"/>
              </a:solidFill>
            </a:endParaRPr>
          </a:p>
        </p:txBody>
      </p:sp>
      <p:sp>
        <p:nvSpPr>
          <p:cNvPr id="23" name="Freeform 14"/>
          <p:cNvSpPr>
            <a:spLocks/>
          </p:cNvSpPr>
          <p:nvPr/>
        </p:nvSpPr>
        <p:spPr bwMode="auto">
          <a:xfrm>
            <a:off x="3081338" y="3004567"/>
            <a:ext cx="3832225" cy="474662"/>
          </a:xfrm>
          <a:custGeom>
            <a:avLst/>
            <a:gdLst>
              <a:gd name="T0" fmla="*/ 0 w 3432"/>
              <a:gd name="T1" fmla="*/ 540 h 540"/>
              <a:gd name="T2" fmla="*/ 1716 w 3432"/>
              <a:gd name="T3" fmla="*/ 0 h 540"/>
              <a:gd name="T4" fmla="*/ 3432 w 3432"/>
              <a:gd name="T5" fmla="*/ 540 h 540"/>
              <a:gd name="T6" fmla="*/ 0 60000 65536"/>
              <a:gd name="T7" fmla="*/ 0 60000 65536"/>
              <a:gd name="T8" fmla="*/ 0 60000 65536"/>
              <a:gd name="T9" fmla="*/ 0 w 3432"/>
              <a:gd name="T10" fmla="*/ 0 h 540"/>
              <a:gd name="T11" fmla="*/ 3432 w 3432"/>
              <a:gd name="T12" fmla="*/ 540 h 540"/>
            </a:gdLst>
            <a:ahLst/>
            <a:cxnLst>
              <a:cxn ang="T6">
                <a:pos x="T0" y="T1"/>
              </a:cxn>
              <a:cxn ang="T7">
                <a:pos x="T2" y="T3"/>
              </a:cxn>
              <a:cxn ang="T8">
                <a:pos x="T4" y="T5"/>
              </a:cxn>
            </a:cxnLst>
            <a:rect l="T9" t="T10" r="T11" b="T12"/>
            <a:pathLst>
              <a:path w="3432" h="540">
                <a:moveTo>
                  <a:pt x="0" y="540"/>
                </a:moveTo>
                <a:cubicBezTo>
                  <a:pt x="572" y="270"/>
                  <a:pt x="1144" y="0"/>
                  <a:pt x="1716" y="0"/>
                </a:cubicBezTo>
                <a:cubicBezTo>
                  <a:pt x="2288" y="0"/>
                  <a:pt x="2860" y="270"/>
                  <a:pt x="3432" y="540"/>
                </a:cubicBezTo>
              </a:path>
            </a:pathLst>
          </a:custGeom>
          <a:noFill/>
          <a:ln w="9525">
            <a:solidFill>
              <a:schemeClr val="bg1"/>
            </a:solidFill>
            <a:prstDash val="dash"/>
            <a:round/>
            <a:headEnd/>
            <a:tailEnd type="arrow" w="med" len="med"/>
          </a:ln>
        </p:spPr>
        <p:txBody>
          <a:bodyPr>
            <a:prstTxWarp prst="textNoShape">
              <a:avLst/>
            </a:prstTxWarp>
          </a:bodyPr>
          <a:lstStyle/>
          <a:p>
            <a:endParaRPr lang="en-US">
              <a:solidFill>
                <a:schemeClr val="bg1"/>
              </a:solidFill>
            </a:endParaRPr>
          </a:p>
        </p:txBody>
      </p:sp>
      <p:sp>
        <p:nvSpPr>
          <p:cNvPr id="24" name="Oval 15"/>
          <p:cNvSpPr>
            <a:spLocks noChangeArrowheads="1"/>
          </p:cNvSpPr>
          <p:nvPr/>
        </p:nvSpPr>
        <p:spPr bwMode="auto">
          <a:xfrm>
            <a:off x="6934200" y="3455417"/>
            <a:ext cx="174625" cy="158750"/>
          </a:xfrm>
          <a:prstGeom prst="ellipse">
            <a:avLst/>
          </a:prstGeom>
          <a:solidFill>
            <a:srgbClr val="FFFFFF"/>
          </a:solidFill>
          <a:ln w="9525">
            <a:solidFill>
              <a:schemeClr val="bg1"/>
            </a:solidFill>
            <a:round/>
            <a:headEnd/>
            <a:tailEnd/>
          </a:ln>
        </p:spPr>
        <p:txBody>
          <a:bodyPr>
            <a:prstTxWarp prst="textNoShape">
              <a:avLst/>
            </a:prstTxWarp>
          </a:bodyPr>
          <a:lstStyle/>
          <a:p>
            <a:endParaRPr lang="en-US">
              <a:solidFill>
                <a:schemeClr val="bg1"/>
              </a:solidFill>
            </a:endParaRPr>
          </a:p>
        </p:txBody>
      </p:sp>
      <p:sp>
        <p:nvSpPr>
          <p:cNvPr id="25" name="Text Box 16"/>
          <p:cNvSpPr txBox="1">
            <a:spLocks noChangeArrowheads="1"/>
          </p:cNvSpPr>
          <p:nvPr/>
        </p:nvSpPr>
        <p:spPr bwMode="auto">
          <a:xfrm>
            <a:off x="4648200" y="2734692"/>
            <a:ext cx="1131888" cy="315912"/>
          </a:xfrm>
          <a:prstGeom prst="rect">
            <a:avLst/>
          </a:prstGeom>
          <a:noFill/>
          <a:ln w="9525">
            <a:noFill/>
            <a:miter lim="800000"/>
            <a:headEnd/>
            <a:tailEnd/>
          </a:ln>
        </p:spPr>
        <p:txBody>
          <a:bodyPr>
            <a:prstTxWarp prst="textNoShape">
              <a:avLst/>
            </a:prstTxWarp>
          </a:bodyPr>
          <a:lstStyle/>
          <a:p>
            <a:r>
              <a:rPr lang="en-US" sz="1200" b="1">
                <a:solidFill>
                  <a:schemeClr val="bg1"/>
                </a:solidFill>
              </a:rPr>
              <a:t>“Faith”</a:t>
            </a:r>
            <a:endParaRPr lang="en-US" b="1">
              <a:solidFill>
                <a:schemeClr val="bg1"/>
              </a:solidFill>
            </a:endParaRPr>
          </a:p>
        </p:txBody>
      </p:sp>
      <p:sp>
        <p:nvSpPr>
          <p:cNvPr id="26" name="Text Box 17"/>
          <p:cNvSpPr txBox="1">
            <a:spLocks noChangeArrowheads="1"/>
          </p:cNvSpPr>
          <p:nvPr/>
        </p:nvSpPr>
        <p:spPr bwMode="auto">
          <a:xfrm>
            <a:off x="3413125" y="3133154"/>
            <a:ext cx="3136900" cy="631825"/>
          </a:xfrm>
          <a:prstGeom prst="rect">
            <a:avLst/>
          </a:prstGeom>
          <a:noFill/>
          <a:ln w="9525">
            <a:noFill/>
            <a:miter lim="800000"/>
            <a:headEnd/>
            <a:tailEnd/>
          </a:ln>
        </p:spPr>
        <p:txBody>
          <a:bodyPr>
            <a:prstTxWarp prst="textNoShape">
              <a:avLst/>
            </a:prstTxWarp>
          </a:bodyPr>
          <a:lstStyle/>
          <a:p>
            <a:pPr algn="ctr"/>
            <a:r>
              <a:rPr lang="en-US" sz="1200" b="1">
                <a:solidFill>
                  <a:schemeClr val="bg1"/>
                </a:solidFill>
              </a:rPr>
              <a:t>“Leap of Faith”</a:t>
            </a:r>
          </a:p>
          <a:p>
            <a:pPr algn="ctr"/>
            <a:r>
              <a:rPr lang="en-US" sz="1200" b="1">
                <a:solidFill>
                  <a:schemeClr val="bg1"/>
                </a:solidFill>
              </a:rPr>
              <a:t>(that is, beyond the evidence)</a:t>
            </a:r>
            <a:endParaRPr lang="en-US" b="1">
              <a:solidFill>
                <a:schemeClr val="bg1"/>
              </a:solidFill>
            </a:endParaRPr>
          </a:p>
        </p:txBody>
      </p:sp>
      <p:sp>
        <p:nvSpPr>
          <p:cNvPr id="27" name="Line 18"/>
          <p:cNvSpPr>
            <a:spLocks noChangeShapeType="1"/>
          </p:cNvSpPr>
          <p:nvPr/>
        </p:nvSpPr>
        <p:spPr bwMode="auto">
          <a:xfrm>
            <a:off x="6553200" y="2817242"/>
            <a:ext cx="349250" cy="474662"/>
          </a:xfrm>
          <a:prstGeom prst="line">
            <a:avLst/>
          </a:prstGeom>
          <a:noFill/>
          <a:ln w="9525">
            <a:solidFill>
              <a:schemeClr val="bg1"/>
            </a:solidFill>
            <a:round/>
            <a:headEnd/>
            <a:tailEnd type="triangle" w="med" len="med"/>
          </a:ln>
        </p:spPr>
        <p:txBody>
          <a:bodyPr>
            <a:prstTxWarp prst="textNoShape">
              <a:avLst/>
            </a:prstTxWarp>
          </a:bodyPr>
          <a:lstStyle/>
          <a:p>
            <a:endParaRPr lang="en-US">
              <a:solidFill>
                <a:schemeClr val="bg1"/>
              </a:solidFill>
            </a:endParaRPr>
          </a:p>
        </p:txBody>
      </p:sp>
      <p:sp>
        <p:nvSpPr>
          <p:cNvPr id="28" name="Text Box 19"/>
          <p:cNvSpPr txBox="1">
            <a:spLocks noChangeArrowheads="1"/>
          </p:cNvSpPr>
          <p:nvPr/>
        </p:nvSpPr>
        <p:spPr bwMode="auto">
          <a:xfrm>
            <a:off x="5318125" y="2414017"/>
            <a:ext cx="2352675" cy="630237"/>
          </a:xfrm>
          <a:prstGeom prst="rect">
            <a:avLst/>
          </a:prstGeom>
          <a:noFill/>
          <a:ln w="9525">
            <a:noFill/>
            <a:miter lim="800000"/>
            <a:headEnd/>
            <a:tailEnd/>
          </a:ln>
        </p:spPr>
        <p:txBody>
          <a:bodyPr>
            <a:prstTxWarp prst="textNoShape">
              <a:avLst/>
            </a:prstTxWarp>
          </a:bodyPr>
          <a:lstStyle/>
          <a:p>
            <a:pPr algn="ctr"/>
            <a:r>
              <a:rPr lang="en-US" sz="1200" b="1">
                <a:solidFill>
                  <a:schemeClr val="bg1"/>
                </a:solidFill>
              </a:rPr>
              <a:t>Conclusion for which there is not adequate evidence.</a:t>
            </a:r>
          </a:p>
        </p:txBody>
      </p:sp>
      <p:sp>
        <p:nvSpPr>
          <p:cNvPr id="29" name="Text Box 21"/>
          <p:cNvSpPr txBox="1">
            <a:spLocks noChangeArrowheads="1"/>
          </p:cNvSpPr>
          <p:nvPr/>
        </p:nvSpPr>
        <p:spPr bwMode="auto">
          <a:xfrm>
            <a:off x="3230563" y="4161854"/>
            <a:ext cx="2789237" cy="315913"/>
          </a:xfrm>
          <a:prstGeom prst="rect">
            <a:avLst/>
          </a:prstGeom>
          <a:noFill/>
          <a:ln w="9525">
            <a:noFill/>
            <a:miter lim="800000"/>
            <a:headEnd/>
            <a:tailEnd/>
          </a:ln>
        </p:spPr>
        <p:txBody>
          <a:bodyPr>
            <a:prstTxWarp prst="textNoShape">
              <a:avLst/>
            </a:prstTxWarp>
          </a:bodyPr>
          <a:lstStyle/>
          <a:p>
            <a:r>
              <a:rPr lang="en-US" sz="1200" b="1">
                <a:solidFill>
                  <a:schemeClr val="bg1"/>
                </a:solidFill>
              </a:rPr>
              <a:t>False view of Christian faith.</a:t>
            </a:r>
          </a:p>
        </p:txBody>
      </p:sp>
      <p:sp>
        <p:nvSpPr>
          <p:cNvPr id="30" name="Text Box 25"/>
          <p:cNvSpPr txBox="1">
            <a:spLocks noChangeArrowheads="1"/>
          </p:cNvSpPr>
          <p:nvPr/>
        </p:nvSpPr>
        <p:spPr bwMode="auto">
          <a:xfrm>
            <a:off x="1295400" y="4096767"/>
            <a:ext cx="2514600" cy="366712"/>
          </a:xfrm>
          <a:prstGeom prst="rect">
            <a:avLst/>
          </a:prstGeom>
          <a:noFill/>
          <a:ln w="9525">
            <a:noFill/>
            <a:miter lim="800000"/>
            <a:headEnd/>
            <a:tailEnd/>
          </a:ln>
        </p:spPr>
        <p:txBody>
          <a:bodyPr>
            <a:prstTxWarp prst="textNoShape">
              <a:avLst/>
            </a:prstTxWarp>
            <a:spAutoFit/>
          </a:bodyPr>
          <a:lstStyle/>
          <a:p>
            <a:pPr>
              <a:spcBef>
                <a:spcPct val="50000"/>
              </a:spcBef>
            </a:pPr>
            <a:endParaRPr lang="en-US">
              <a:solidFill>
                <a:schemeClr val="bg1"/>
              </a:solidFill>
            </a:endParaRPr>
          </a:p>
        </p:txBody>
      </p:sp>
      <p:grpSp>
        <p:nvGrpSpPr>
          <p:cNvPr id="3" name="Group 29"/>
          <p:cNvGrpSpPr>
            <a:grpSpLocks/>
          </p:cNvGrpSpPr>
          <p:nvPr/>
        </p:nvGrpSpPr>
        <p:grpSpPr bwMode="auto">
          <a:xfrm>
            <a:off x="3124200" y="3182367"/>
            <a:ext cx="3733800" cy="304800"/>
            <a:chOff x="576" y="2477"/>
            <a:chExt cx="2352" cy="192"/>
          </a:xfrm>
        </p:grpSpPr>
        <p:sp>
          <p:nvSpPr>
            <p:cNvPr id="32" name="Line 27"/>
            <p:cNvSpPr>
              <a:spLocks noChangeShapeType="1"/>
            </p:cNvSpPr>
            <p:nvPr/>
          </p:nvSpPr>
          <p:spPr bwMode="auto">
            <a:xfrm>
              <a:off x="576" y="2669"/>
              <a:ext cx="2352" cy="0"/>
            </a:xfrm>
            <a:prstGeom prst="line">
              <a:avLst/>
            </a:prstGeom>
            <a:noFill/>
            <a:ln w="9525">
              <a:solidFill>
                <a:schemeClr val="bg1"/>
              </a:solidFill>
              <a:round/>
              <a:headEnd/>
              <a:tailEnd type="triangle" w="med" len="med"/>
            </a:ln>
          </p:spPr>
          <p:txBody>
            <a:bodyPr>
              <a:prstTxWarp prst="textNoShape">
                <a:avLst/>
              </a:prstTxWarp>
            </a:bodyPr>
            <a:lstStyle/>
            <a:p>
              <a:endParaRPr lang="en-US">
                <a:solidFill>
                  <a:schemeClr val="bg1"/>
                </a:solidFill>
              </a:endParaRPr>
            </a:p>
          </p:txBody>
        </p:sp>
        <p:sp>
          <p:nvSpPr>
            <p:cNvPr id="33" name="Text Box 28"/>
            <p:cNvSpPr txBox="1">
              <a:spLocks noChangeArrowheads="1"/>
            </p:cNvSpPr>
            <p:nvPr/>
          </p:nvSpPr>
          <p:spPr bwMode="auto">
            <a:xfrm>
              <a:off x="1008" y="2477"/>
              <a:ext cx="1248" cy="173"/>
            </a:xfrm>
            <a:prstGeom prst="rect">
              <a:avLst/>
            </a:prstGeom>
            <a:noFill/>
            <a:ln w="9525">
              <a:noFill/>
              <a:miter lim="800000"/>
              <a:headEnd/>
              <a:tailEnd/>
            </a:ln>
          </p:spPr>
          <p:txBody>
            <a:bodyPr>
              <a:prstTxWarp prst="textNoShape">
                <a:avLst/>
              </a:prstTxWarp>
              <a:spAutoFit/>
            </a:bodyPr>
            <a:lstStyle/>
            <a:p>
              <a:pPr algn="ctr">
                <a:spcBef>
                  <a:spcPct val="50000"/>
                </a:spcBef>
              </a:pPr>
              <a:r>
                <a:rPr lang="en-US" sz="1200" b="1">
                  <a:solidFill>
                    <a:schemeClr val="bg1"/>
                  </a:solidFill>
                </a:rPr>
                <a:t>Want to get here.</a:t>
              </a:r>
            </a:p>
          </p:txBody>
        </p:sp>
      </p:grpSp>
      <p:grpSp>
        <p:nvGrpSpPr>
          <p:cNvPr id="4" name="Group 38"/>
          <p:cNvGrpSpPr>
            <a:grpSpLocks/>
          </p:cNvGrpSpPr>
          <p:nvPr/>
        </p:nvGrpSpPr>
        <p:grpSpPr bwMode="auto">
          <a:xfrm>
            <a:off x="5715000" y="3715767"/>
            <a:ext cx="2286000" cy="771525"/>
            <a:chOff x="3600" y="2189"/>
            <a:chExt cx="1440" cy="486"/>
          </a:xfrm>
        </p:grpSpPr>
        <p:sp>
          <p:nvSpPr>
            <p:cNvPr id="35" name="Text Box 26"/>
            <p:cNvSpPr txBox="1">
              <a:spLocks noChangeArrowheads="1"/>
            </p:cNvSpPr>
            <p:nvPr/>
          </p:nvSpPr>
          <p:spPr bwMode="auto">
            <a:xfrm>
              <a:off x="3600" y="2381"/>
              <a:ext cx="1440" cy="294"/>
            </a:xfrm>
            <a:prstGeom prst="rect">
              <a:avLst/>
            </a:prstGeom>
            <a:noFill/>
            <a:ln w="9525">
              <a:solidFill>
                <a:schemeClr val="bg1"/>
              </a:solidFill>
              <a:miter lim="800000"/>
              <a:headEnd/>
              <a:tailEnd/>
            </a:ln>
          </p:spPr>
          <p:txBody>
            <a:bodyPr>
              <a:prstTxWarp prst="textNoShape">
                <a:avLst/>
              </a:prstTxWarp>
              <a:spAutoFit/>
            </a:bodyPr>
            <a:lstStyle/>
            <a:p>
              <a:pPr algn="ctr">
                <a:spcBef>
                  <a:spcPct val="50000"/>
                </a:spcBef>
              </a:pPr>
              <a:r>
                <a:rPr lang="en-US" sz="1200" b="1">
                  <a:solidFill>
                    <a:schemeClr val="bg1"/>
                  </a:solidFill>
                </a:rPr>
                <a:t>Conclusion could be, “God exists.”</a:t>
              </a:r>
            </a:p>
          </p:txBody>
        </p:sp>
        <p:sp>
          <p:nvSpPr>
            <p:cNvPr id="36" name="Line 36"/>
            <p:cNvSpPr>
              <a:spLocks noChangeShapeType="1"/>
            </p:cNvSpPr>
            <p:nvPr/>
          </p:nvSpPr>
          <p:spPr bwMode="auto">
            <a:xfrm flipV="1">
              <a:off x="4416" y="2189"/>
              <a:ext cx="0" cy="192"/>
            </a:xfrm>
            <a:prstGeom prst="line">
              <a:avLst/>
            </a:prstGeom>
            <a:noFill/>
            <a:ln w="9525">
              <a:solidFill>
                <a:schemeClr val="bg1"/>
              </a:solidFill>
              <a:round/>
              <a:headEnd/>
              <a:tailEnd type="triangle" w="med" len="lg"/>
            </a:ln>
          </p:spPr>
          <p:txBody>
            <a:bodyPr>
              <a:prstTxWarp prst="textNoShape">
                <a:avLst/>
              </a:prstTxWarp>
            </a:bodyPr>
            <a:lstStyle/>
            <a:p>
              <a:endParaRPr lang="en-US">
                <a:solidFill>
                  <a:schemeClr val="bg1"/>
                </a:solidFill>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4"/>
                                        </p:tgtEl>
                                        <p:attrNameLst>
                                          <p:attrName>style.visibility</p:attrName>
                                        </p:attrNameLst>
                                      </p:cBhvr>
                                      <p:to>
                                        <p:strVal val="hidden"/>
                                      </p:to>
                                    </p:set>
                                  </p:childTnLst>
                                </p:cTn>
                              </p:par>
                            </p:childTnLst>
                          </p:cTn>
                        </p:par>
                        <p:par>
                          <p:cTn id="12" fill="hold">
                            <p:stCondLst>
                              <p:cond delay="0"/>
                            </p:stCondLst>
                            <p:childTnLst>
                              <p:par>
                                <p:cTn id="13" presetID="22" presetClass="entr" presetSubtype="8"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3"/>
                                        </p:tgtEl>
                                        <p:attrNameLst>
                                          <p:attrName>style.visibility</p:attrName>
                                        </p:attrNameLst>
                                      </p:cBhvr>
                                      <p:to>
                                        <p:strVal val="hidden"/>
                                      </p:to>
                                    </p:set>
                                  </p:childTnLst>
                                </p:cTn>
                              </p:par>
                            </p:childTnLst>
                          </p:cTn>
                        </p:par>
                        <p:par>
                          <p:cTn id="20" fill="hold">
                            <p:stCondLst>
                              <p:cond delay="0"/>
                            </p:stCondLst>
                            <p:childTnLst>
                              <p:par>
                                <p:cTn id="21" presetID="22" presetClass="entr" presetSubtype="8"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wipe(left)">
                                      <p:cBhvr>
                                        <p:cTn id="23" dur="500"/>
                                        <p:tgtEl>
                                          <p:spTgt spid="23"/>
                                        </p:tgtEl>
                                      </p:cBhvr>
                                    </p:animEffect>
                                  </p:childTnLst>
                                </p:cTn>
                              </p:par>
                            </p:childTnLst>
                          </p:cTn>
                        </p:par>
                        <p:par>
                          <p:cTn id="24" fill="hold">
                            <p:stCondLst>
                              <p:cond delay="500"/>
                            </p:stCondLst>
                            <p:childTnLst>
                              <p:par>
                                <p:cTn id="25" presetID="9" presetClass="entr" presetSubtype="0" fill="hold" grpId="0" nodeType="after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dissolve">
                                      <p:cBhvr>
                                        <p:cTn id="27" dur="500"/>
                                        <p:tgtEl>
                                          <p:spTgt spid="25"/>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dissolve">
                                      <p:cBhvr>
                                        <p:cTn id="3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p:bldP spid="26"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grpSp>
      <p:pic>
        <p:nvPicPr>
          <p:cNvPr id="15" name="Picture 14" descr="brain head.png"/>
          <p:cNvPicPr>
            <a:picLocks noChangeAspect="1"/>
          </p:cNvPicPr>
          <p:nvPr/>
        </p:nvPicPr>
        <p:blipFill>
          <a:blip r:embed="rId2"/>
          <a:stretch>
            <a:fillRect/>
          </a:stretch>
        </p:blipFill>
        <p:spPr>
          <a:xfrm>
            <a:off x="7267821" y="3306559"/>
            <a:ext cx="1713701" cy="1905204"/>
          </a:xfrm>
          <a:prstGeom prst="rect">
            <a:avLst/>
          </a:prstGeom>
        </p:spPr>
      </p:pic>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MIND</a:t>
            </a:r>
            <a:endParaRPr lang="en-US" sz="3600" dirty="0">
              <a:solidFill>
                <a:schemeClr val="bg1"/>
              </a:solidFill>
              <a:latin typeface="InkyDinky"/>
              <a:cs typeface="InkyDinky"/>
            </a:endParaRPr>
          </a:p>
        </p:txBody>
      </p:sp>
      <p:sp>
        <p:nvSpPr>
          <p:cNvPr id="17" name="TextBox 16"/>
          <p:cNvSpPr txBox="1"/>
          <p:nvPr/>
        </p:nvSpPr>
        <p:spPr>
          <a:xfrm>
            <a:off x="439924" y="1942354"/>
            <a:ext cx="7802437" cy="1200328"/>
          </a:xfrm>
          <a:prstGeom prst="rect">
            <a:avLst/>
          </a:prstGeom>
          <a:noFill/>
        </p:spPr>
        <p:txBody>
          <a:bodyPr wrap="square" rtlCol="0">
            <a:spAutoFit/>
          </a:bodyPr>
          <a:lstStyle/>
          <a:p>
            <a:r>
              <a:rPr lang="en-US" sz="2400" dirty="0" smtClean="0">
                <a:solidFill>
                  <a:srgbClr val="FFFFFF"/>
                </a:solidFill>
                <a:latin typeface="InkyDinky"/>
                <a:cs typeface="InkyDinky"/>
              </a:rPr>
              <a:t>“Come now, and let us reason together,” Says the Lord,</a:t>
            </a:r>
            <a:r>
              <a:rPr lang="en-US" sz="2400" dirty="0">
                <a:solidFill>
                  <a:srgbClr val="FFFFFF"/>
                </a:solidFill>
                <a:latin typeface="InkyDinky"/>
                <a:cs typeface="InkyDinky"/>
              </a:rPr>
              <a:t> </a:t>
            </a:r>
            <a:r>
              <a:rPr lang="en-US" sz="2400" dirty="0" smtClean="0">
                <a:solidFill>
                  <a:srgbClr val="FFFFFF"/>
                </a:solidFill>
                <a:latin typeface="InkyDinky"/>
                <a:cs typeface="InkyDinky"/>
              </a:rPr>
              <a:t>Though your sins are like scarlet, They shall be as white as snow;</a:t>
            </a:r>
            <a:r>
              <a:rPr lang="en-US" sz="2400" dirty="0">
                <a:solidFill>
                  <a:srgbClr val="FFFFFF"/>
                </a:solidFill>
                <a:latin typeface="InkyDinky"/>
                <a:cs typeface="InkyDinky"/>
              </a:rPr>
              <a:t> </a:t>
            </a:r>
            <a:r>
              <a:rPr lang="en-US" sz="2400" dirty="0" smtClean="0">
                <a:solidFill>
                  <a:srgbClr val="FFFFFF"/>
                </a:solidFill>
                <a:latin typeface="InkyDinky"/>
                <a:cs typeface="InkyDinky"/>
              </a:rPr>
              <a:t>Though they are red like crimson, They shall be as wool.</a:t>
            </a:r>
            <a:endParaRPr lang="en-US" sz="2400" dirty="0">
              <a:solidFill>
                <a:srgbClr val="FFFFFF"/>
              </a:solidFill>
              <a:latin typeface="InkyDinky"/>
              <a:cs typeface="InkyDinky"/>
            </a:endParaRPr>
          </a:p>
        </p:txBody>
      </p:sp>
      <p:sp>
        <p:nvSpPr>
          <p:cNvPr id="18" name="TextBox 17"/>
          <p:cNvSpPr txBox="1"/>
          <p:nvPr/>
        </p:nvSpPr>
        <p:spPr>
          <a:xfrm>
            <a:off x="431623" y="1361289"/>
            <a:ext cx="5113087"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EXPECTS US TO THINK CLEARLY!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4146846" y="3424447"/>
            <a:ext cx="3120975"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Isaiah 1:18.</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grpSp>
      <p:pic>
        <p:nvPicPr>
          <p:cNvPr id="15" name="Picture 14" descr="brain head.png"/>
          <p:cNvPicPr>
            <a:picLocks noChangeAspect="1"/>
          </p:cNvPicPr>
          <p:nvPr/>
        </p:nvPicPr>
        <p:blipFill>
          <a:blip r:embed="rId2"/>
          <a:stretch>
            <a:fillRect/>
          </a:stretch>
        </p:blipFill>
        <p:spPr>
          <a:xfrm>
            <a:off x="7267821" y="3306559"/>
            <a:ext cx="1713701" cy="1905204"/>
          </a:xfrm>
          <a:prstGeom prst="rect">
            <a:avLst/>
          </a:prstGeom>
        </p:spPr>
      </p:pic>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MIND</a:t>
            </a:r>
            <a:endParaRPr lang="en-US" sz="3600" dirty="0">
              <a:solidFill>
                <a:schemeClr val="bg1"/>
              </a:solidFill>
              <a:latin typeface="InkyDinky"/>
              <a:cs typeface="InkyDinky"/>
            </a:endParaRPr>
          </a:p>
        </p:txBody>
      </p:sp>
      <p:sp>
        <p:nvSpPr>
          <p:cNvPr id="17" name="TextBox 16"/>
          <p:cNvSpPr txBox="1"/>
          <p:nvPr/>
        </p:nvSpPr>
        <p:spPr>
          <a:xfrm>
            <a:off x="439924" y="1942354"/>
            <a:ext cx="7802437" cy="1200328"/>
          </a:xfrm>
          <a:prstGeom prst="rect">
            <a:avLst/>
          </a:prstGeom>
          <a:noFill/>
        </p:spPr>
        <p:txBody>
          <a:bodyPr wrap="square" rtlCol="0">
            <a:spAutoFit/>
          </a:bodyPr>
          <a:lstStyle/>
          <a:p>
            <a:r>
              <a:rPr lang="en-US" sz="2400" dirty="0" smtClean="0">
                <a:solidFill>
                  <a:srgbClr val="FFFFFF"/>
                </a:solidFill>
                <a:latin typeface="InkyDinky"/>
                <a:cs typeface="InkyDinky"/>
              </a:rPr>
              <a:t>“Come now, and let us </a:t>
            </a:r>
            <a:r>
              <a:rPr lang="en-US" sz="2400" dirty="0" smtClean="0">
                <a:solidFill>
                  <a:srgbClr val="FF0000"/>
                </a:solidFill>
                <a:latin typeface="InkyDinky"/>
                <a:cs typeface="InkyDinky"/>
              </a:rPr>
              <a:t>reason</a:t>
            </a:r>
            <a:r>
              <a:rPr lang="en-US" sz="2400" dirty="0" smtClean="0">
                <a:solidFill>
                  <a:srgbClr val="FFFFFF"/>
                </a:solidFill>
                <a:latin typeface="InkyDinky"/>
                <a:cs typeface="InkyDinky"/>
              </a:rPr>
              <a:t> together,” Says the Lord,</a:t>
            </a:r>
            <a:r>
              <a:rPr lang="en-US" sz="2400" dirty="0">
                <a:solidFill>
                  <a:srgbClr val="FFFFFF"/>
                </a:solidFill>
                <a:latin typeface="InkyDinky"/>
                <a:cs typeface="InkyDinky"/>
              </a:rPr>
              <a:t> </a:t>
            </a:r>
            <a:r>
              <a:rPr lang="en-US" sz="2400" dirty="0" smtClean="0">
                <a:solidFill>
                  <a:srgbClr val="FFFFFF"/>
                </a:solidFill>
                <a:latin typeface="InkyDinky"/>
                <a:cs typeface="InkyDinky"/>
              </a:rPr>
              <a:t>Though your sins are like scarlet, They shall be as white as snow;</a:t>
            </a:r>
            <a:r>
              <a:rPr lang="en-US" sz="2400" dirty="0">
                <a:solidFill>
                  <a:srgbClr val="FFFFFF"/>
                </a:solidFill>
                <a:latin typeface="InkyDinky"/>
                <a:cs typeface="InkyDinky"/>
              </a:rPr>
              <a:t> </a:t>
            </a:r>
            <a:r>
              <a:rPr lang="en-US" sz="2400" dirty="0" smtClean="0">
                <a:solidFill>
                  <a:srgbClr val="FFFFFF"/>
                </a:solidFill>
                <a:latin typeface="InkyDinky"/>
                <a:cs typeface="InkyDinky"/>
              </a:rPr>
              <a:t>Though they are red like crimson, They shall be as wool.</a:t>
            </a:r>
            <a:endParaRPr lang="en-US" sz="2400" dirty="0">
              <a:solidFill>
                <a:srgbClr val="FFFFFF"/>
              </a:solidFill>
              <a:latin typeface="InkyDinky"/>
              <a:cs typeface="InkyDinky"/>
            </a:endParaRPr>
          </a:p>
        </p:txBody>
      </p:sp>
      <p:sp>
        <p:nvSpPr>
          <p:cNvPr id="18" name="TextBox 17"/>
          <p:cNvSpPr txBox="1"/>
          <p:nvPr/>
        </p:nvSpPr>
        <p:spPr>
          <a:xfrm>
            <a:off x="431623" y="1361289"/>
            <a:ext cx="5113087"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EXPECTS US TO THINK CLEARLY!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4146846" y="3424447"/>
            <a:ext cx="3120975"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Isaiah 1:18.</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grpSp>
      <p:pic>
        <p:nvPicPr>
          <p:cNvPr id="15" name="Picture 14" descr="brain head.png"/>
          <p:cNvPicPr>
            <a:picLocks noChangeAspect="1"/>
          </p:cNvPicPr>
          <p:nvPr/>
        </p:nvPicPr>
        <p:blipFill>
          <a:blip r:embed="rId2"/>
          <a:stretch>
            <a:fillRect/>
          </a:stretch>
        </p:blipFill>
        <p:spPr>
          <a:xfrm>
            <a:off x="7267821" y="3306559"/>
            <a:ext cx="1713701" cy="1905204"/>
          </a:xfrm>
          <a:prstGeom prst="rect">
            <a:avLst/>
          </a:prstGeom>
        </p:spPr>
      </p:pic>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MIND</a:t>
            </a:r>
            <a:endParaRPr lang="en-US" sz="3600" dirty="0">
              <a:solidFill>
                <a:schemeClr val="bg1"/>
              </a:solidFill>
              <a:latin typeface="InkyDinky"/>
              <a:cs typeface="InkyDinky"/>
            </a:endParaRPr>
          </a:p>
        </p:txBody>
      </p:sp>
      <p:sp>
        <p:nvSpPr>
          <p:cNvPr id="17" name="TextBox 16"/>
          <p:cNvSpPr txBox="1"/>
          <p:nvPr/>
        </p:nvSpPr>
        <p:spPr>
          <a:xfrm>
            <a:off x="439924" y="2148932"/>
            <a:ext cx="7802437" cy="830997"/>
          </a:xfrm>
          <a:prstGeom prst="rect">
            <a:avLst/>
          </a:prstGeom>
          <a:noFill/>
        </p:spPr>
        <p:txBody>
          <a:bodyPr wrap="square" rtlCol="0">
            <a:spAutoFit/>
          </a:bodyPr>
          <a:lstStyle/>
          <a:p>
            <a:r>
              <a:rPr lang="en-US" sz="2400" dirty="0" smtClean="0">
                <a:solidFill>
                  <a:srgbClr val="FFFFFF"/>
                </a:solidFill>
                <a:latin typeface="InkyDinky"/>
                <a:cs typeface="InkyDinky"/>
              </a:rPr>
              <a:t>For he vigorously refuted the Jews publicly, showing from the Scriptures that Jesus is the Christ. </a:t>
            </a:r>
            <a:endParaRPr lang="en-US" sz="2400" dirty="0">
              <a:solidFill>
                <a:srgbClr val="FFFFFF"/>
              </a:solidFill>
              <a:latin typeface="InkyDinky"/>
              <a:cs typeface="InkyDinky"/>
            </a:endParaRPr>
          </a:p>
        </p:txBody>
      </p:sp>
      <p:sp>
        <p:nvSpPr>
          <p:cNvPr id="18" name="TextBox 17"/>
          <p:cNvSpPr txBox="1"/>
          <p:nvPr/>
        </p:nvSpPr>
        <p:spPr>
          <a:xfrm>
            <a:off x="431623" y="1361289"/>
            <a:ext cx="5113087"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EXPECTS US TO THINK CLEARLY!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4146846" y="3233524"/>
            <a:ext cx="3120975"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Acts 18:28.</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grpSp>
      <p:pic>
        <p:nvPicPr>
          <p:cNvPr id="15" name="Picture 14" descr="brain head.png"/>
          <p:cNvPicPr>
            <a:picLocks noChangeAspect="1"/>
          </p:cNvPicPr>
          <p:nvPr/>
        </p:nvPicPr>
        <p:blipFill>
          <a:blip r:embed="rId2"/>
          <a:stretch>
            <a:fillRect/>
          </a:stretch>
        </p:blipFill>
        <p:spPr>
          <a:xfrm>
            <a:off x="7267821" y="3306559"/>
            <a:ext cx="1713701" cy="1905204"/>
          </a:xfrm>
          <a:prstGeom prst="rect">
            <a:avLst/>
          </a:prstGeom>
        </p:spPr>
      </p:pic>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MIND</a:t>
            </a:r>
            <a:endParaRPr lang="en-US" sz="3600" dirty="0">
              <a:solidFill>
                <a:schemeClr val="bg1"/>
              </a:solidFill>
              <a:latin typeface="InkyDinky"/>
              <a:cs typeface="InkyDinky"/>
            </a:endParaRPr>
          </a:p>
        </p:txBody>
      </p:sp>
      <p:sp>
        <p:nvSpPr>
          <p:cNvPr id="17" name="TextBox 16"/>
          <p:cNvSpPr txBox="1"/>
          <p:nvPr/>
        </p:nvSpPr>
        <p:spPr>
          <a:xfrm>
            <a:off x="439924" y="2148932"/>
            <a:ext cx="7802437" cy="830997"/>
          </a:xfrm>
          <a:prstGeom prst="rect">
            <a:avLst/>
          </a:prstGeom>
          <a:noFill/>
        </p:spPr>
        <p:txBody>
          <a:bodyPr wrap="square" rtlCol="0">
            <a:spAutoFit/>
          </a:bodyPr>
          <a:lstStyle/>
          <a:p>
            <a:r>
              <a:rPr lang="en-US" sz="2400" dirty="0" smtClean="0">
                <a:solidFill>
                  <a:srgbClr val="FFFFFF"/>
                </a:solidFill>
                <a:latin typeface="InkyDinky"/>
                <a:cs typeface="InkyDinky"/>
              </a:rPr>
              <a:t>For he vigorously </a:t>
            </a:r>
            <a:r>
              <a:rPr lang="en-US" sz="2400" dirty="0" smtClean="0">
                <a:solidFill>
                  <a:srgbClr val="FF0000"/>
                </a:solidFill>
                <a:latin typeface="InkyDinky"/>
                <a:cs typeface="InkyDinky"/>
              </a:rPr>
              <a:t>refuted</a:t>
            </a:r>
            <a:r>
              <a:rPr lang="en-US" sz="2400" dirty="0" smtClean="0">
                <a:solidFill>
                  <a:srgbClr val="FFFFFF"/>
                </a:solidFill>
                <a:latin typeface="InkyDinky"/>
                <a:cs typeface="InkyDinky"/>
              </a:rPr>
              <a:t> the Jews </a:t>
            </a:r>
            <a:r>
              <a:rPr lang="en-US" sz="2400" dirty="0" smtClean="0">
                <a:solidFill>
                  <a:srgbClr val="FF0000"/>
                </a:solidFill>
                <a:latin typeface="InkyDinky"/>
                <a:cs typeface="InkyDinky"/>
              </a:rPr>
              <a:t>publicly</a:t>
            </a:r>
            <a:r>
              <a:rPr lang="en-US" sz="2400" dirty="0" smtClean="0">
                <a:solidFill>
                  <a:srgbClr val="FFFFFF"/>
                </a:solidFill>
                <a:latin typeface="InkyDinky"/>
                <a:cs typeface="InkyDinky"/>
              </a:rPr>
              <a:t>, showing from the Scriptures that Jesus is the Christ. </a:t>
            </a:r>
            <a:endParaRPr lang="en-US" sz="2400" dirty="0">
              <a:solidFill>
                <a:srgbClr val="FFFFFF"/>
              </a:solidFill>
              <a:latin typeface="InkyDinky"/>
              <a:cs typeface="InkyDinky"/>
            </a:endParaRPr>
          </a:p>
        </p:txBody>
      </p:sp>
      <p:sp>
        <p:nvSpPr>
          <p:cNvPr id="18" name="TextBox 17"/>
          <p:cNvSpPr txBox="1"/>
          <p:nvPr/>
        </p:nvSpPr>
        <p:spPr>
          <a:xfrm>
            <a:off x="431623" y="1361289"/>
            <a:ext cx="5113087"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EXPECTS US TO THINK CLEARLY!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4146846" y="3233524"/>
            <a:ext cx="3120975"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Acts 18:28.</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grpSp>
      <p:pic>
        <p:nvPicPr>
          <p:cNvPr id="15" name="Picture 14" descr="brain head.png"/>
          <p:cNvPicPr>
            <a:picLocks noChangeAspect="1"/>
          </p:cNvPicPr>
          <p:nvPr/>
        </p:nvPicPr>
        <p:blipFill>
          <a:blip r:embed="rId2"/>
          <a:stretch>
            <a:fillRect/>
          </a:stretch>
        </p:blipFill>
        <p:spPr>
          <a:xfrm>
            <a:off x="7267821" y="3306559"/>
            <a:ext cx="1713701" cy="1905204"/>
          </a:xfrm>
          <a:prstGeom prst="rect">
            <a:avLst/>
          </a:prstGeom>
        </p:spPr>
      </p:pic>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MIND</a:t>
            </a:r>
            <a:endParaRPr lang="en-US" sz="3600" dirty="0">
              <a:solidFill>
                <a:schemeClr val="bg1"/>
              </a:solidFill>
              <a:latin typeface="InkyDinky"/>
              <a:cs typeface="InkyDinky"/>
            </a:endParaRPr>
          </a:p>
        </p:txBody>
      </p:sp>
      <p:sp>
        <p:nvSpPr>
          <p:cNvPr id="17" name="TextBox 16"/>
          <p:cNvSpPr txBox="1"/>
          <p:nvPr/>
        </p:nvSpPr>
        <p:spPr>
          <a:xfrm>
            <a:off x="439924" y="1924805"/>
            <a:ext cx="7802437" cy="1938992"/>
          </a:xfrm>
          <a:prstGeom prst="rect">
            <a:avLst/>
          </a:prstGeom>
          <a:noFill/>
        </p:spPr>
        <p:txBody>
          <a:bodyPr wrap="square" rtlCol="0">
            <a:spAutoFit/>
          </a:bodyPr>
          <a:lstStyle/>
          <a:p>
            <a:r>
              <a:rPr lang="en-US" sz="2400" dirty="0" smtClean="0">
                <a:solidFill>
                  <a:srgbClr val="FFFFFF"/>
                </a:solidFill>
                <a:latin typeface="InkyDinky"/>
                <a:cs typeface="InkyDinky"/>
              </a:rPr>
              <a:t>And said to Him, “Are You the Coming One, or do we look for another?” </a:t>
            </a:r>
            <a:r>
              <a:rPr lang="en-US" sz="2400" baseline="30000" dirty="0" smtClean="0">
                <a:solidFill>
                  <a:srgbClr val="FFFFFF"/>
                </a:solidFill>
                <a:latin typeface="InkyDinky"/>
                <a:cs typeface="InkyDinky"/>
              </a:rPr>
              <a:t>4 </a:t>
            </a:r>
            <a:r>
              <a:rPr lang="en-US" sz="2400" dirty="0" smtClean="0">
                <a:solidFill>
                  <a:srgbClr val="FFFFFF"/>
                </a:solidFill>
                <a:latin typeface="InkyDinky"/>
                <a:cs typeface="InkyDinky"/>
              </a:rPr>
              <a:t>Jesus answered and said to them, “Go and tell John the things which you hear and see: </a:t>
            </a:r>
            <a:r>
              <a:rPr lang="en-US" sz="2400" baseline="30000" dirty="0" smtClean="0">
                <a:solidFill>
                  <a:srgbClr val="FFFFFF"/>
                </a:solidFill>
                <a:latin typeface="InkyDinky"/>
                <a:cs typeface="InkyDinky"/>
              </a:rPr>
              <a:t>5 </a:t>
            </a:r>
            <a:r>
              <a:rPr lang="en-US" sz="2400" dirty="0" smtClean="0">
                <a:solidFill>
                  <a:srgbClr val="FFFFFF"/>
                </a:solidFill>
                <a:latin typeface="InkyDinky"/>
                <a:cs typeface="InkyDinky"/>
              </a:rPr>
              <a:t>“The blind see and the lame walk; the lepers are cleansed and the deaf hear; the dead are raised up and the poor have the gospel preached to them. </a:t>
            </a:r>
            <a:endParaRPr lang="en-US" sz="2400" dirty="0">
              <a:solidFill>
                <a:srgbClr val="FFFFFF"/>
              </a:solidFill>
              <a:latin typeface="InkyDinky"/>
              <a:cs typeface="InkyDinky"/>
            </a:endParaRPr>
          </a:p>
        </p:txBody>
      </p:sp>
      <p:sp>
        <p:nvSpPr>
          <p:cNvPr id="18" name="TextBox 17"/>
          <p:cNvSpPr txBox="1"/>
          <p:nvPr/>
        </p:nvSpPr>
        <p:spPr>
          <a:xfrm>
            <a:off x="431623" y="1361289"/>
            <a:ext cx="5113087"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EXPECTS US TO THINK CLEARLY!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4146846" y="3781390"/>
            <a:ext cx="3120975"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Matthew 11:3-5.</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grpSp>
      <p:pic>
        <p:nvPicPr>
          <p:cNvPr id="15" name="Picture 14" descr="brain head.png"/>
          <p:cNvPicPr>
            <a:picLocks noChangeAspect="1"/>
          </p:cNvPicPr>
          <p:nvPr/>
        </p:nvPicPr>
        <p:blipFill>
          <a:blip r:embed="rId2"/>
          <a:stretch>
            <a:fillRect/>
          </a:stretch>
        </p:blipFill>
        <p:spPr>
          <a:xfrm>
            <a:off x="7267821" y="3306559"/>
            <a:ext cx="1713701" cy="1905204"/>
          </a:xfrm>
          <a:prstGeom prst="rect">
            <a:avLst/>
          </a:prstGeom>
        </p:spPr>
      </p:pic>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MIND</a:t>
            </a:r>
            <a:endParaRPr lang="en-US" sz="3600" dirty="0">
              <a:solidFill>
                <a:schemeClr val="bg1"/>
              </a:solidFill>
              <a:latin typeface="InkyDinky"/>
              <a:cs typeface="InkyDinky"/>
            </a:endParaRPr>
          </a:p>
        </p:txBody>
      </p:sp>
      <p:sp>
        <p:nvSpPr>
          <p:cNvPr id="17" name="TextBox 16"/>
          <p:cNvSpPr txBox="1"/>
          <p:nvPr/>
        </p:nvSpPr>
        <p:spPr>
          <a:xfrm>
            <a:off x="439924" y="1924805"/>
            <a:ext cx="7802437" cy="1938992"/>
          </a:xfrm>
          <a:prstGeom prst="rect">
            <a:avLst/>
          </a:prstGeom>
          <a:noFill/>
        </p:spPr>
        <p:txBody>
          <a:bodyPr wrap="square" rtlCol="0">
            <a:spAutoFit/>
          </a:bodyPr>
          <a:lstStyle/>
          <a:p>
            <a:r>
              <a:rPr lang="en-US" sz="2400" dirty="0" smtClean="0">
                <a:solidFill>
                  <a:srgbClr val="FFFFFF"/>
                </a:solidFill>
                <a:latin typeface="InkyDinky"/>
                <a:cs typeface="InkyDinky"/>
              </a:rPr>
              <a:t>And said to Him, “Are You the Coming One, or do we look for another?” </a:t>
            </a:r>
            <a:r>
              <a:rPr lang="en-US" sz="2400" baseline="30000" dirty="0" smtClean="0">
                <a:solidFill>
                  <a:srgbClr val="FFFFFF"/>
                </a:solidFill>
                <a:latin typeface="InkyDinky"/>
                <a:cs typeface="InkyDinky"/>
              </a:rPr>
              <a:t>4 </a:t>
            </a:r>
            <a:r>
              <a:rPr lang="en-US" sz="2400" dirty="0" smtClean="0">
                <a:solidFill>
                  <a:srgbClr val="FFFFFF"/>
                </a:solidFill>
                <a:latin typeface="InkyDinky"/>
                <a:cs typeface="InkyDinky"/>
              </a:rPr>
              <a:t>Jesus answered and said to them, “Go and tell John the things which </a:t>
            </a:r>
            <a:r>
              <a:rPr lang="en-US" sz="2400" dirty="0" smtClean="0">
                <a:solidFill>
                  <a:srgbClr val="FF0000"/>
                </a:solidFill>
                <a:latin typeface="InkyDinky"/>
                <a:cs typeface="InkyDinky"/>
              </a:rPr>
              <a:t>you hear and see</a:t>
            </a:r>
            <a:r>
              <a:rPr lang="en-US" sz="2400" dirty="0" smtClean="0">
                <a:solidFill>
                  <a:srgbClr val="FFFFFF"/>
                </a:solidFill>
                <a:latin typeface="InkyDinky"/>
                <a:cs typeface="InkyDinky"/>
              </a:rPr>
              <a:t>: </a:t>
            </a:r>
            <a:r>
              <a:rPr lang="en-US" sz="2400" baseline="30000" dirty="0" smtClean="0">
                <a:solidFill>
                  <a:srgbClr val="FFFFFF"/>
                </a:solidFill>
                <a:latin typeface="InkyDinky"/>
                <a:cs typeface="InkyDinky"/>
              </a:rPr>
              <a:t>5 </a:t>
            </a:r>
            <a:r>
              <a:rPr lang="en-US" sz="2400" dirty="0" smtClean="0">
                <a:solidFill>
                  <a:srgbClr val="FFFFFF"/>
                </a:solidFill>
                <a:latin typeface="InkyDinky"/>
                <a:cs typeface="InkyDinky"/>
              </a:rPr>
              <a:t>“The blind see and the lame walk; the lepers are cleansed and the deaf hear; the dead are raised up and the poor have the gospel preached to them. </a:t>
            </a:r>
            <a:endParaRPr lang="en-US" sz="2400" dirty="0">
              <a:solidFill>
                <a:srgbClr val="FFFFFF"/>
              </a:solidFill>
              <a:latin typeface="InkyDinky"/>
              <a:cs typeface="InkyDinky"/>
            </a:endParaRPr>
          </a:p>
        </p:txBody>
      </p:sp>
      <p:sp>
        <p:nvSpPr>
          <p:cNvPr id="18" name="TextBox 17"/>
          <p:cNvSpPr txBox="1"/>
          <p:nvPr/>
        </p:nvSpPr>
        <p:spPr>
          <a:xfrm>
            <a:off x="431623" y="1361289"/>
            <a:ext cx="5113087"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EXPECTS US TO THINK CLEARLY!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4146846" y="3781390"/>
            <a:ext cx="3120975"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Matthew 11:3-5.</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grpSp>
      <p:pic>
        <p:nvPicPr>
          <p:cNvPr id="15" name="Picture 14" descr="brain head.png"/>
          <p:cNvPicPr>
            <a:picLocks noChangeAspect="1"/>
          </p:cNvPicPr>
          <p:nvPr/>
        </p:nvPicPr>
        <p:blipFill>
          <a:blip r:embed="rId2"/>
          <a:stretch>
            <a:fillRect/>
          </a:stretch>
        </p:blipFill>
        <p:spPr>
          <a:xfrm>
            <a:off x="7267821" y="3306559"/>
            <a:ext cx="1713701" cy="1905204"/>
          </a:xfrm>
          <a:prstGeom prst="rect">
            <a:avLst/>
          </a:prstGeom>
        </p:spPr>
      </p:pic>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MIND</a:t>
            </a:r>
            <a:endParaRPr lang="en-US" sz="3600" dirty="0">
              <a:solidFill>
                <a:schemeClr val="bg1"/>
              </a:solidFill>
              <a:latin typeface="InkyDinky"/>
              <a:cs typeface="InkyDinky"/>
            </a:endParaRPr>
          </a:p>
        </p:txBody>
      </p:sp>
      <p:sp>
        <p:nvSpPr>
          <p:cNvPr id="17" name="TextBox 16"/>
          <p:cNvSpPr txBox="1"/>
          <p:nvPr/>
        </p:nvSpPr>
        <p:spPr>
          <a:xfrm>
            <a:off x="439924" y="2041019"/>
            <a:ext cx="7802437" cy="1200328"/>
          </a:xfrm>
          <a:prstGeom prst="rect">
            <a:avLst/>
          </a:prstGeom>
          <a:noFill/>
        </p:spPr>
        <p:txBody>
          <a:bodyPr wrap="square" rtlCol="0">
            <a:spAutoFit/>
          </a:bodyPr>
          <a:lstStyle/>
          <a:p>
            <a:r>
              <a:rPr lang="en-US" sz="2400" dirty="0" smtClean="0">
                <a:solidFill>
                  <a:srgbClr val="FFFFFF"/>
                </a:solidFill>
                <a:latin typeface="InkyDinky"/>
                <a:cs typeface="InkyDinky"/>
              </a:rPr>
              <a:t>But sanctify the Lord God in your hearts, and always be ready to give a defense to everyone who asks you a reason for the hope that is in you, with meekness and fear. </a:t>
            </a:r>
            <a:endParaRPr lang="en-US" sz="2400" dirty="0">
              <a:solidFill>
                <a:srgbClr val="FFFFFF"/>
              </a:solidFill>
              <a:latin typeface="InkyDinky"/>
              <a:cs typeface="InkyDinky"/>
            </a:endParaRPr>
          </a:p>
        </p:txBody>
      </p:sp>
      <p:sp>
        <p:nvSpPr>
          <p:cNvPr id="18" name="TextBox 17"/>
          <p:cNvSpPr txBox="1"/>
          <p:nvPr/>
        </p:nvSpPr>
        <p:spPr>
          <a:xfrm>
            <a:off x="431623" y="1361289"/>
            <a:ext cx="5113087"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EXPECTS US TO THINK CLEARLY!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4146846" y="3441049"/>
            <a:ext cx="3120975"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1 Peter 3:15.</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7" descr="4h.jpg"/>
          <p:cNvPicPr>
            <a:picLocks noChangeAspect="1"/>
          </p:cNvPicPr>
          <p:nvPr/>
        </p:nvPicPr>
        <p:blipFill>
          <a:blip r:embed="rId2"/>
          <a:stretch>
            <a:fillRect/>
          </a:stretch>
        </p:blipFill>
        <p:spPr>
          <a:xfrm>
            <a:off x="713420" y="324867"/>
            <a:ext cx="4142351" cy="4322453"/>
          </a:xfrm>
          <a:prstGeom prst="rect">
            <a:avLst/>
          </a:prstGeom>
        </p:spPr>
      </p:pic>
      <p:sp>
        <p:nvSpPr>
          <p:cNvPr id="9" name="TextBox 8"/>
          <p:cNvSpPr txBox="1"/>
          <p:nvPr/>
        </p:nvSpPr>
        <p:spPr>
          <a:xfrm>
            <a:off x="5129681" y="1718232"/>
            <a:ext cx="3726908" cy="1938992"/>
          </a:xfrm>
          <a:prstGeom prst="rect">
            <a:avLst/>
          </a:prstGeom>
          <a:noFill/>
        </p:spPr>
        <p:txBody>
          <a:bodyPr wrap="square" rtlCol="0">
            <a:spAutoFit/>
          </a:bodyPr>
          <a:lstStyle/>
          <a:p>
            <a:r>
              <a:rPr lang="en-US" sz="2000" dirty="0">
                <a:solidFill>
                  <a:schemeClr val="bg1"/>
                </a:solidFill>
                <a:latin typeface="InkyDinky"/>
                <a:cs typeface="InkyDinky"/>
              </a:rPr>
              <a:t>I pledge my head to clearer thinking, my heart to greater loyalty, my hands to larger service, and my health to better living, for my club, my community, my country, and my world!</a:t>
            </a:r>
          </a:p>
        </p:txBody>
      </p:sp>
      <p:sp>
        <p:nvSpPr>
          <p:cNvPr id="10" name="TextBox 9"/>
          <p:cNvSpPr txBox="1"/>
          <p:nvPr/>
        </p:nvSpPr>
        <p:spPr>
          <a:xfrm>
            <a:off x="4980271" y="1269997"/>
            <a:ext cx="2025315" cy="369332"/>
          </a:xfrm>
          <a:prstGeom prst="rect">
            <a:avLst/>
          </a:prstGeom>
          <a:noFill/>
        </p:spPr>
        <p:txBody>
          <a:bodyPr wrap="square" rtlCol="0">
            <a:spAutoFit/>
          </a:bodyPr>
          <a:lstStyle/>
          <a:p>
            <a:r>
              <a:rPr lang="en-US" b="1" dirty="0" smtClean="0">
                <a:solidFill>
                  <a:srgbClr val="FFFFFF"/>
                </a:solidFill>
              </a:rPr>
              <a:t>The 4-H Pledge</a:t>
            </a:r>
            <a:endParaRPr lang="en-US" b="1" dirty="0">
              <a:solidFill>
                <a:srgbClr val="FFFFFF"/>
              </a:solidFill>
            </a:endParaRP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grpSp>
      <p:pic>
        <p:nvPicPr>
          <p:cNvPr id="15" name="Picture 14" descr="brain head.png"/>
          <p:cNvPicPr>
            <a:picLocks noChangeAspect="1"/>
          </p:cNvPicPr>
          <p:nvPr/>
        </p:nvPicPr>
        <p:blipFill>
          <a:blip r:embed="rId2"/>
          <a:stretch>
            <a:fillRect/>
          </a:stretch>
        </p:blipFill>
        <p:spPr>
          <a:xfrm>
            <a:off x="7267821" y="3306559"/>
            <a:ext cx="1713701" cy="1905204"/>
          </a:xfrm>
          <a:prstGeom prst="rect">
            <a:avLst/>
          </a:prstGeom>
        </p:spPr>
      </p:pic>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MIND</a:t>
            </a:r>
            <a:endParaRPr lang="en-US" sz="3600" dirty="0">
              <a:solidFill>
                <a:schemeClr val="bg1"/>
              </a:solidFill>
              <a:latin typeface="InkyDinky"/>
              <a:cs typeface="InkyDinky"/>
            </a:endParaRPr>
          </a:p>
        </p:txBody>
      </p:sp>
      <p:sp>
        <p:nvSpPr>
          <p:cNvPr id="17" name="TextBox 16"/>
          <p:cNvSpPr txBox="1"/>
          <p:nvPr/>
        </p:nvSpPr>
        <p:spPr>
          <a:xfrm>
            <a:off x="439924" y="2041019"/>
            <a:ext cx="7802437" cy="1200328"/>
          </a:xfrm>
          <a:prstGeom prst="rect">
            <a:avLst/>
          </a:prstGeom>
          <a:noFill/>
        </p:spPr>
        <p:txBody>
          <a:bodyPr wrap="square" rtlCol="0">
            <a:spAutoFit/>
          </a:bodyPr>
          <a:lstStyle/>
          <a:p>
            <a:r>
              <a:rPr lang="en-US" sz="2400" dirty="0" smtClean="0">
                <a:solidFill>
                  <a:srgbClr val="FFFFFF"/>
                </a:solidFill>
                <a:latin typeface="InkyDinky"/>
                <a:cs typeface="InkyDinky"/>
              </a:rPr>
              <a:t>But sanctify the Lord God in your hearts, and always be ready to </a:t>
            </a:r>
            <a:r>
              <a:rPr lang="en-US" sz="2400" dirty="0" smtClean="0">
                <a:solidFill>
                  <a:srgbClr val="FF0000"/>
                </a:solidFill>
                <a:latin typeface="InkyDinky"/>
                <a:cs typeface="InkyDinky"/>
              </a:rPr>
              <a:t>give a defense</a:t>
            </a:r>
            <a:r>
              <a:rPr lang="en-US" sz="2400" dirty="0" smtClean="0">
                <a:solidFill>
                  <a:srgbClr val="FFFFFF"/>
                </a:solidFill>
                <a:latin typeface="InkyDinky"/>
                <a:cs typeface="InkyDinky"/>
              </a:rPr>
              <a:t> to everyone who asks you a reason for the hope that is in you, with meekness and fear. </a:t>
            </a:r>
            <a:endParaRPr lang="en-US" sz="2400" dirty="0">
              <a:solidFill>
                <a:srgbClr val="FFFFFF"/>
              </a:solidFill>
              <a:latin typeface="InkyDinky"/>
              <a:cs typeface="InkyDinky"/>
            </a:endParaRPr>
          </a:p>
        </p:txBody>
      </p:sp>
      <p:sp>
        <p:nvSpPr>
          <p:cNvPr id="18" name="TextBox 17"/>
          <p:cNvSpPr txBox="1"/>
          <p:nvPr/>
        </p:nvSpPr>
        <p:spPr>
          <a:xfrm>
            <a:off x="431623" y="1361289"/>
            <a:ext cx="5113087"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EXPECTS US TO THINK CLEARLY!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4146846" y="3441049"/>
            <a:ext cx="3120975"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1 Peter 3:15.</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grpSp>
      <p:pic>
        <p:nvPicPr>
          <p:cNvPr id="15" name="Picture 14" descr="brain head.png"/>
          <p:cNvPicPr>
            <a:picLocks noChangeAspect="1"/>
          </p:cNvPicPr>
          <p:nvPr/>
        </p:nvPicPr>
        <p:blipFill>
          <a:blip r:embed="rId2"/>
          <a:stretch>
            <a:fillRect/>
          </a:stretch>
        </p:blipFill>
        <p:spPr>
          <a:xfrm>
            <a:off x="7267821" y="3306559"/>
            <a:ext cx="1713701" cy="1905204"/>
          </a:xfrm>
          <a:prstGeom prst="rect">
            <a:avLst/>
          </a:prstGeom>
        </p:spPr>
      </p:pic>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MIND</a:t>
            </a:r>
            <a:endParaRPr lang="en-US" sz="3600" dirty="0">
              <a:solidFill>
                <a:schemeClr val="bg1"/>
              </a:solidFill>
              <a:latin typeface="InkyDinky"/>
              <a:cs typeface="InkyDinky"/>
            </a:endParaRPr>
          </a:p>
        </p:txBody>
      </p:sp>
      <p:sp>
        <p:nvSpPr>
          <p:cNvPr id="17" name="TextBox 16"/>
          <p:cNvSpPr txBox="1"/>
          <p:nvPr/>
        </p:nvSpPr>
        <p:spPr>
          <a:xfrm>
            <a:off x="439924" y="2041019"/>
            <a:ext cx="7802437" cy="1200328"/>
          </a:xfrm>
          <a:prstGeom prst="rect">
            <a:avLst/>
          </a:prstGeom>
          <a:noFill/>
        </p:spPr>
        <p:txBody>
          <a:bodyPr wrap="square" rtlCol="0">
            <a:spAutoFit/>
          </a:bodyPr>
          <a:lstStyle/>
          <a:p>
            <a:r>
              <a:rPr lang="en-US" sz="2400" dirty="0" smtClean="0">
                <a:solidFill>
                  <a:srgbClr val="FFFFFF"/>
                </a:solidFill>
                <a:latin typeface="InkyDinky"/>
                <a:cs typeface="InkyDinky"/>
              </a:rPr>
              <a:t>These were more fair-minded than those in Thessalonica, in that they received the word with all readiness, and searched the Scriptures daily to find out whether these things were so. </a:t>
            </a:r>
            <a:endParaRPr lang="en-US" sz="2400" dirty="0">
              <a:solidFill>
                <a:srgbClr val="FFFFFF"/>
              </a:solidFill>
              <a:latin typeface="InkyDinky"/>
              <a:cs typeface="InkyDinky"/>
            </a:endParaRPr>
          </a:p>
        </p:txBody>
      </p:sp>
      <p:sp>
        <p:nvSpPr>
          <p:cNvPr id="18" name="TextBox 17"/>
          <p:cNvSpPr txBox="1"/>
          <p:nvPr/>
        </p:nvSpPr>
        <p:spPr>
          <a:xfrm>
            <a:off x="431623" y="1361289"/>
            <a:ext cx="5113087"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EXPECTS US TO THINK CLEARLY!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4146846" y="3441049"/>
            <a:ext cx="3120975"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Acts 17:11.</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grpSp>
      <p:pic>
        <p:nvPicPr>
          <p:cNvPr id="15" name="Picture 14" descr="brain head.png"/>
          <p:cNvPicPr>
            <a:picLocks noChangeAspect="1"/>
          </p:cNvPicPr>
          <p:nvPr/>
        </p:nvPicPr>
        <p:blipFill>
          <a:blip r:embed="rId2"/>
          <a:stretch>
            <a:fillRect/>
          </a:stretch>
        </p:blipFill>
        <p:spPr>
          <a:xfrm>
            <a:off x="7267821" y="3306559"/>
            <a:ext cx="1713701" cy="1905204"/>
          </a:xfrm>
          <a:prstGeom prst="rect">
            <a:avLst/>
          </a:prstGeom>
        </p:spPr>
      </p:pic>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MIND</a:t>
            </a:r>
            <a:endParaRPr lang="en-US" sz="3600" dirty="0">
              <a:solidFill>
                <a:schemeClr val="bg1"/>
              </a:solidFill>
              <a:latin typeface="InkyDinky"/>
              <a:cs typeface="InkyDinky"/>
            </a:endParaRPr>
          </a:p>
        </p:txBody>
      </p:sp>
      <p:sp>
        <p:nvSpPr>
          <p:cNvPr id="17" name="TextBox 16"/>
          <p:cNvSpPr txBox="1"/>
          <p:nvPr/>
        </p:nvSpPr>
        <p:spPr>
          <a:xfrm>
            <a:off x="439924" y="2041019"/>
            <a:ext cx="7802437" cy="1200328"/>
          </a:xfrm>
          <a:prstGeom prst="rect">
            <a:avLst/>
          </a:prstGeom>
          <a:noFill/>
        </p:spPr>
        <p:txBody>
          <a:bodyPr wrap="square" rtlCol="0">
            <a:spAutoFit/>
          </a:bodyPr>
          <a:lstStyle/>
          <a:p>
            <a:r>
              <a:rPr lang="en-US" sz="2400" dirty="0" smtClean="0">
                <a:solidFill>
                  <a:srgbClr val="FFFFFF"/>
                </a:solidFill>
                <a:latin typeface="InkyDinky"/>
                <a:cs typeface="InkyDinky"/>
              </a:rPr>
              <a:t>These were more fair-minded than those in Thessalonica, in that they received the word with all readiness, and searched the Scriptures daily </a:t>
            </a:r>
            <a:r>
              <a:rPr lang="en-US" sz="2400" dirty="0" smtClean="0">
                <a:solidFill>
                  <a:srgbClr val="FF0000"/>
                </a:solidFill>
                <a:latin typeface="InkyDinky"/>
                <a:cs typeface="InkyDinky"/>
              </a:rPr>
              <a:t>to find out </a:t>
            </a:r>
            <a:r>
              <a:rPr lang="en-US" sz="2400" dirty="0" smtClean="0">
                <a:solidFill>
                  <a:srgbClr val="FFFFFF"/>
                </a:solidFill>
                <a:latin typeface="InkyDinky"/>
                <a:cs typeface="InkyDinky"/>
              </a:rPr>
              <a:t>whether these things were so. </a:t>
            </a:r>
            <a:endParaRPr lang="en-US" sz="2400" dirty="0">
              <a:solidFill>
                <a:srgbClr val="FFFFFF"/>
              </a:solidFill>
              <a:latin typeface="InkyDinky"/>
              <a:cs typeface="InkyDinky"/>
            </a:endParaRPr>
          </a:p>
        </p:txBody>
      </p:sp>
      <p:sp>
        <p:nvSpPr>
          <p:cNvPr id="18" name="TextBox 17"/>
          <p:cNvSpPr txBox="1"/>
          <p:nvPr/>
        </p:nvSpPr>
        <p:spPr>
          <a:xfrm>
            <a:off x="431623" y="1361289"/>
            <a:ext cx="5113087"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EXPECTS US TO THINK CLEARLY!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4146846" y="3441049"/>
            <a:ext cx="3120975"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Acts 17:11.</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grpSp>
      <p:pic>
        <p:nvPicPr>
          <p:cNvPr id="15" name="Picture 14" descr="brain head.png"/>
          <p:cNvPicPr>
            <a:picLocks noChangeAspect="1"/>
          </p:cNvPicPr>
          <p:nvPr/>
        </p:nvPicPr>
        <p:blipFill>
          <a:blip r:embed="rId2"/>
          <a:stretch>
            <a:fillRect/>
          </a:stretch>
        </p:blipFill>
        <p:spPr>
          <a:xfrm>
            <a:off x="7267821" y="3306559"/>
            <a:ext cx="1713701" cy="1905204"/>
          </a:xfrm>
          <a:prstGeom prst="rect">
            <a:avLst/>
          </a:prstGeom>
        </p:spPr>
      </p:pic>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MIND</a:t>
            </a:r>
            <a:endParaRPr lang="en-US" sz="3600" dirty="0">
              <a:solidFill>
                <a:schemeClr val="bg1"/>
              </a:solidFill>
              <a:latin typeface="InkyDinky"/>
              <a:cs typeface="InkyDinky"/>
            </a:endParaRPr>
          </a:p>
        </p:txBody>
      </p:sp>
      <p:sp>
        <p:nvSpPr>
          <p:cNvPr id="17" name="TextBox 16"/>
          <p:cNvSpPr txBox="1"/>
          <p:nvPr/>
        </p:nvSpPr>
        <p:spPr>
          <a:xfrm>
            <a:off x="439924" y="2281748"/>
            <a:ext cx="7802437" cy="461665"/>
          </a:xfrm>
          <a:prstGeom prst="rect">
            <a:avLst/>
          </a:prstGeom>
          <a:noFill/>
        </p:spPr>
        <p:txBody>
          <a:bodyPr wrap="square" rtlCol="0">
            <a:spAutoFit/>
          </a:bodyPr>
          <a:lstStyle/>
          <a:p>
            <a:r>
              <a:rPr lang="en-US" sz="2400" dirty="0" smtClean="0">
                <a:solidFill>
                  <a:srgbClr val="FFFFFF"/>
                </a:solidFill>
                <a:latin typeface="InkyDinky"/>
                <a:cs typeface="InkyDinky"/>
              </a:rPr>
              <a:t>Test all things; hold fast what is good. </a:t>
            </a:r>
            <a:endParaRPr lang="en-US" sz="2400" dirty="0">
              <a:solidFill>
                <a:srgbClr val="FFFFFF"/>
              </a:solidFill>
              <a:latin typeface="InkyDinky"/>
              <a:cs typeface="InkyDinky"/>
            </a:endParaRPr>
          </a:p>
        </p:txBody>
      </p:sp>
      <p:sp>
        <p:nvSpPr>
          <p:cNvPr id="18" name="TextBox 17"/>
          <p:cNvSpPr txBox="1"/>
          <p:nvPr/>
        </p:nvSpPr>
        <p:spPr>
          <a:xfrm>
            <a:off x="431623" y="1361289"/>
            <a:ext cx="5113087"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EXPECTS US TO THINK CLEARLY!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009397"/>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1 Thessalonians 5:21.</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grpSp>
      <p:pic>
        <p:nvPicPr>
          <p:cNvPr id="15" name="Picture 14" descr="brain head.png"/>
          <p:cNvPicPr>
            <a:picLocks noChangeAspect="1"/>
          </p:cNvPicPr>
          <p:nvPr/>
        </p:nvPicPr>
        <p:blipFill>
          <a:blip r:embed="rId2"/>
          <a:stretch>
            <a:fillRect/>
          </a:stretch>
        </p:blipFill>
        <p:spPr>
          <a:xfrm>
            <a:off x="7267821" y="3306559"/>
            <a:ext cx="1713701" cy="1905204"/>
          </a:xfrm>
          <a:prstGeom prst="rect">
            <a:avLst/>
          </a:prstGeom>
        </p:spPr>
      </p:pic>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MIND</a:t>
            </a:r>
            <a:endParaRPr lang="en-US" sz="3600" dirty="0">
              <a:solidFill>
                <a:schemeClr val="bg1"/>
              </a:solidFill>
              <a:latin typeface="InkyDinky"/>
              <a:cs typeface="InkyDinky"/>
            </a:endParaRPr>
          </a:p>
        </p:txBody>
      </p:sp>
      <p:sp>
        <p:nvSpPr>
          <p:cNvPr id="17" name="TextBox 16"/>
          <p:cNvSpPr txBox="1"/>
          <p:nvPr/>
        </p:nvSpPr>
        <p:spPr>
          <a:xfrm>
            <a:off x="439924" y="2281748"/>
            <a:ext cx="7802437" cy="461665"/>
          </a:xfrm>
          <a:prstGeom prst="rect">
            <a:avLst/>
          </a:prstGeom>
          <a:noFill/>
        </p:spPr>
        <p:txBody>
          <a:bodyPr wrap="square" rtlCol="0">
            <a:spAutoFit/>
          </a:bodyPr>
          <a:lstStyle/>
          <a:p>
            <a:r>
              <a:rPr lang="en-US" sz="2400" dirty="0" smtClean="0">
                <a:solidFill>
                  <a:srgbClr val="FF0000"/>
                </a:solidFill>
                <a:latin typeface="InkyDinky"/>
                <a:cs typeface="InkyDinky"/>
              </a:rPr>
              <a:t>Test</a:t>
            </a:r>
            <a:r>
              <a:rPr lang="en-US" sz="2400" dirty="0" smtClean="0">
                <a:solidFill>
                  <a:srgbClr val="FFFFFF"/>
                </a:solidFill>
                <a:latin typeface="InkyDinky"/>
                <a:cs typeface="InkyDinky"/>
              </a:rPr>
              <a:t> all things; hold fast what is good. </a:t>
            </a:r>
            <a:endParaRPr lang="en-US" sz="2400" dirty="0">
              <a:solidFill>
                <a:srgbClr val="FFFFFF"/>
              </a:solidFill>
              <a:latin typeface="InkyDinky"/>
              <a:cs typeface="InkyDinky"/>
            </a:endParaRPr>
          </a:p>
        </p:txBody>
      </p:sp>
      <p:sp>
        <p:nvSpPr>
          <p:cNvPr id="18" name="TextBox 17"/>
          <p:cNvSpPr txBox="1"/>
          <p:nvPr/>
        </p:nvSpPr>
        <p:spPr>
          <a:xfrm>
            <a:off x="431623" y="1361289"/>
            <a:ext cx="5113087"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EXPECTS US TO THINK CLEARLY!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009397"/>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1 Thessalonians 5:21.</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grpSp>
      <p:pic>
        <p:nvPicPr>
          <p:cNvPr id="15" name="Picture 14" descr="brain head.png"/>
          <p:cNvPicPr>
            <a:picLocks noChangeAspect="1"/>
          </p:cNvPicPr>
          <p:nvPr/>
        </p:nvPicPr>
        <p:blipFill>
          <a:blip r:embed="rId2"/>
          <a:stretch>
            <a:fillRect/>
          </a:stretch>
        </p:blipFill>
        <p:spPr>
          <a:xfrm>
            <a:off x="7267821" y="3306559"/>
            <a:ext cx="1713701" cy="1905204"/>
          </a:xfrm>
          <a:prstGeom prst="rect">
            <a:avLst/>
          </a:prstGeom>
        </p:spPr>
      </p:pic>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MIND</a:t>
            </a:r>
            <a:endParaRPr lang="en-US" sz="3600" dirty="0">
              <a:solidFill>
                <a:schemeClr val="bg1"/>
              </a:solidFill>
              <a:latin typeface="InkyDinky"/>
              <a:cs typeface="InkyDinky"/>
            </a:endParaRPr>
          </a:p>
        </p:txBody>
      </p:sp>
      <p:sp>
        <p:nvSpPr>
          <p:cNvPr id="17" name="TextBox 16"/>
          <p:cNvSpPr txBox="1"/>
          <p:nvPr/>
        </p:nvSpPr>
        <p:spPr>
          <a:xfrm>
            <a:off x="439924" y="2041019"/>
            <a:ext cx="7802437" cy="1569660"/>
          </a:xfrm>
          <a:prstGeom prst="rect">
            <a:avLst/>
          </a:prstGeom>
          <a:noFill/>
        </p:spPr>
        <p:txBody>
          <a:bodyPr wrap="square" rtlCol="0">
            <a:spAutoFit/>
          </a:bodyPr>
          <a:lstStyle/>
          <a:p>
            <a:r>
              <a:rPr lang="en-US" sz="2400" dirty="0" smtClean="0">
                <a:solidFill>
                  <a:schemeClr val="bg1"/>
                </a:solidFill>
                <a:latin typeface="InkyDinky"/>
                <a:cs typeface="InkyDinky"/>
              </a:rPr>
              <a:t>And truly Jesus did many other signs in the presence of His disciples, which are not written in this book; </a:t>
            </a:r>
            <a:r>
              <a:rPr lang="en-US" sz="2400" baseline="30000" dirty="0" smtClean="0">
                <a:solidFill>
                  <a:schemeClr val="bg1"/>
                </a:solidFill>
                <a:latin typeface="InkyDinky"/>
                <a:cs typeface="InkyDinky"/>
              </a:rPr>
              <a:t>31 </a:t>
            </a:r>
            <a:r>
              <a:rPr lang="en-US" sz="2400" dirty="0" smtClean="0">
                <a:solidFill>
                  <a:schemeClr val="bg1"/>
                </a:solidFill>
                <a:latin typeface="InkyDinky"/>
                <a:cs typeface="InkyDinky"/>
              </a:rPr>
              <a:t>but these are written that you may believe that Jesus is the Christ, the Son of God, and that believing you may have life in His name. </a:t>
            </a:r>
            <a:endParaRPr lang="en-US" sz="2400" dirty="0">
              <a:solidFill>
                <a:schemeClr val="bg1"/>
              </a:solidFill>
              <a:latin typeface="InkyDinky"/>
              <a:cs typeface="InkyDinky"/>
            </a:endParaRPr>
          </a:p>
        </p:txBody>
      </p:sp>
      <p:sp>
        <p:nvSpPr>
          <p:cNvPr id="18" name="TextBox 17"/>
          <p:cNvSpPr txBox="1"/>
          <p:nvPr/>
        </p:nvSpPr>
        <p:spPr>
          <a:xfrm>
            <a:off x="431623" y="1361289"/>
            <a:ext cx="5113087"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EXPECTS US TO THINK CLEARLY!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623671"/>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John 20:30-31.</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grpSp>
      <p:pic>
        <p:nvPicPr>
          <p:cNvPr id="15" name="Picture 14" descr="brain head.png"/>
          <p:cNvPicPr>
            <a:picLocks noChangeAspect="1"/>
          </p:cNvPicPr>
          <p:nvPr/>
        </p:nvPicPr>
        <p:blipFill>
          <a:blip r:embed="rId2"/>
          <a:stretch>
            <a:fillRect/>
          </a:stretch>
        </p:blipFill>
        <p:spPr>
          <a:xfrm>
            <a:off x="7267821" y="3306559"/>
            <a:ext cx="1713701" cy="1905204"/>
          </a:xfrm>
          <a:prstGeom prst="rect">
            <a:avLst/>
          </a:prstGeom>
        </p:spPr>
      </p:pic>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MIND</a:t>
            </a:r>
            <a:endParaRPr lang="en-US" sz="3600" dirty="0">
              <a:solidFill>
                <a:schemeClr val="bg1"/>
              </a:solidFill>
              <a:latin typeface="InkyDinky"/>
              <a:cs typeface="InkyDinky"/>
            </a:endParaRPr>
          </a:p>
        </p:txBody>
      </p:sp>
      <p:sp>
        <p:nvSpPr>
          <p:cNvPr id="17" name="TextBox 16"/>
          <p:cNvSpPr txBox="1"/>
          <p:nvPr/>
        </p:nvSpPr>
        <p:spPr>
          <a:xfrm>
            <a:off x="439924" y="2041019"/>
            <a:ext cx="7802437" cy="1569660"/>
          </a:xfrm>
          <a:prstGeom prst="rect">
            <a:avLst/>
          </a:prstGeom>
          <a:noFill/>
        </p:spPr>
        <p:txBody>
          <a:bodyPr wrap="square" rtlCol="0">
            <a:spAutoFit/>
          </a:bodyPr>
          <a:lstStyle/>
          <a:p>
            <a:r>
              <a:rPr lang="en-US" sz="2400" dirty="0" smtClean="0">
                <a:solidFill>
                  <a:schemeClr val="bg1"/>
                </a:solidFill>
                <a:latin typeface="InkyDinky"/>
                <a:cs typeface="InkyDinky"/>
              </a:rPr>
              <a:t>And truly Jesus did many other signs in the presence of His disciples, which are not written in this book; </a:t>
            </a:r>
            <a:r>
              <a:rPr lang="en-US" sz="2400" baseline="30000" dirty="0" smtClean="0">
                <a:solidFill>
                  <a:schemeClr val="bg1"/>
                </a:solidFill>
                <a:latin typeface="InkyDinky"/>
                <a:cs typeface="InkyDinky"/>
              </a:rPr>
              <a:t>31 </a:t>
            </a:r>
            <a:r>
              <a:rPr lang="en-US" sz="2400" dirty="0" smtClean="0">
                <a:solidFill>
                  <a:schemeClr val="bg1"/>
                </a:solidFill>
                <a:latin typeface="InkyDinky"/>
                <a:cs typeface="InkyDinky"/>
              </a:rPr>
              <a:t>but these are written </a:t>
            </a:r>
            <a:r>
              <a:rPr lang="en-US" sz="2400" dirty="0" smtClean="0">
                <a:solidFill>
                  <a:srgbClr val="FF0000"/>
                </a:solidFill>
                <a:latin typeface="InkyDinky"/>
                <a:cs typeface="InkyDinky"/>
              </a:rPr>
              <a:t>that you may believe</a:t>
            </a:r>
            <a:r>
              <a:rPr lang="en-US" sz="2400" dirty="0" smtClean="0">
                <a:solidFill>
                  <a:schemeClr val="bg1"/>
                </a:solidFill>
                <a:latin typeface="InkyDinky"/>
                <a:cs typeface="InkyDinky"/>
              </a:rPr>
              <a:t> that Jesus is the Christ, the Son of God, and that believing you may have life in His name. </a:t>
            </a:r>
            <a:endParaRPr lang="en-US" sz="2400" dirty="0">
              <a:solidFill>
                <a:schemeClr val="bg1"/>
              </a:solidFill>
              <a:latin typeface="InkyDinky"/>
              <a:cs typeface="InkyDinky"/>
            </a:endParaRPr>
          </a:p>
        </p:txBody>
      </p:sp>
      <p:sp>
        <p:nvSpPr>
          <p:cNvPr id="18" name="TextBox 17"/>
          <p:cNvSpPr txBox="1"/>
          <p:nvPr/>
        </p:nvSpPr>
        <p:spPr>
          <a:xfrm>
            <a:off x="431623" y="1361289"/>
            <a:ext cx="5113087"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EXPECTS US TO THINK CLEARLY!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623671"/>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John 20:30-31.</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grpSp>
      <p:pic>
        <p:nvPicPr>
          <p:cNvPr id="15" name="Picture 14" descr="brain head.png"/>
          <p:cNvPicPr>
            <a:picLocks noChangeAspect="1"/>
          </p:cNvPicPr>
          <p:nvPr/>
        </p:nvPicPr>
        <p:blipFill>
          <a:blip r:embed="rId2"/>
          <a:stretch>
            <a:fillRect/>
          </a:stretch>
        </p:blipFill>
        <p:spPr>
          <a:xfrm>
            <a:off x="7267821" y="3306559"/>
            <a:ext cx="1713701" cy="1905204"/>
          </a:xfrm>
          <a:prstGeom prst="rect">
            <a:avLst/>
          </a:prstGeom>
        </p:spPr>
      </p:pic>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MIND</a:t>
            </a:r>
            <a:endParaRPr lang="en-US" sz="3600" dirty="0">
              <a:solidFill>
                <a:schemeClr val="bg1"/>
              </a:solidFill>
              <a:latin typeface="InkyDinky"/>
              <a:cs typeface="InkyDinky"/>
            </a:endParaRPr>
          </a:p>
        </p:txBody>
      </p:sp>
      <p:sp>
        <p:nvSpPr>
          <p:cNvPr id="17" name="TextBox 16"/>
          <p:cNvSpPr txBox="1"/>
          <p:nvPr/>
        </p:nvSpPr>
        <p:spPr>
          <a:xfrm>
            <a:off x="439924" y="2041019"/>
            <a:ext cx="7802437" cy="1569660"/>
          </a:xfrm>
          <a:prstGeom prst="rect">
            <a:avLst/>
          </a:prstGeom>
          <a:noFill/>
        </p:spPr>
        <p:txBody>
          <a:bodyPr wrap="square" rtlCol="0">
            <a:spAutoFit/>
          </a:bodyPr>
          <a:lstStyle/>
          <a:p>
            <a:r>
              <a:rPr lang="en-US" sz="2400" dirty="0" smtClean="0">
                <a:solidFill>
                  <a:schemeClr val="bg1"/>
                </a:solidFill>
                <a:latin typeface="InkyDinky"/>
                <a:cs typeface="InkyDinky"/>
              </a:rPr>
              <a:t>For if, after they have escaped the pollutions of the world through the knowledge of the Lord and Savior Jesus Christ, they are again entangled in them and overcome, the latter end is worse for them than the beginning.</a:t>
            </a:r>
            <a:endParaRPr lang="en-US" sz="2400" dirty="0">
              <a:solidFill>
                <a:schemeClr val="bg1"/>
              </a:solidFill>
              <a:latin typeface="InkyDinky"/>
              <a:cs typeface="InkyDinky"/>
            </a:endParaRPr>
          </a:p>
        </p:txBody>
      </p:sp>
      <p:sp>
        <p:nvSpPr>
          <p:cNvPr id="18" name="TextBox 17"/>
          <p:cNvSpPr txBox="1"/>
          <p:nvPr/>
        </p:nvSpPr>
        <p:spPr>
          <a:xfrm>
            <a:off x="431623" y="1361289"/>
            <a:ext cx="5113087"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EXPECTS US TO THINK CLEARLY!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623671"/>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2 Peter 2:20.</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grpSp>
      <p:pic>
        <p:nvPicPr>
          <p:cNvPr id="15" name="Picture 14" descr="brain head.png"/>
          <p:cNvPicPr>
            <a:picLocks noChangeAspect="1"/>
          </p:cNvPicPr>
          <p:nvPr/>
        </p:nvPicPr>
        <p:blipFill>
          <a:blip r:embed="rId2"/>
          <a:stretch>
            <a:fillRect/>
          </a:stretch>
        </p:blipFill>
        <p:spPr>
          <a:xfrm>
            <a:off x="7267821" y="3306559"/>
            <a:ext cx="1713701" cy="1905204"/>
          </a:xfrm>
          <a:prstGeom prst="rect">
            <a:avLst/>
          </a:prstGeom>
        </p:spPr>
      </p:pic>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MIND</a:t>
            </a:r>
            <a:endParaRPr lang="en-US" sz="3600" dirty="0">
              <a:solidFill>
                <a:schemeClr val="bg1"/>
              </a:solidFill>
              <a:latin typeface="InkyDinky"/>
              <a:cs typeface="InkyDinky"/>
            </a:endParaRPr>
          </a:p>
        </p:txBody>
      </p:sp>
      <p:sp>
        <p:nvSpPr>
          <p:cNvPr id="17" name="TextBox 16"/>
          <p:cNvSpPr txBox="1"/>
          <p:nvPr/>
        </p:nvSpPr>
        <p:spPr>
          <a:xfrm>
            <a:off x="439924" y="2041019"/>
            <a:ext cx="7802437" cy="1569660"/>
          </a:xfrm>
          <a:prstGeom prst="rect">
            <a:avLst/>
          </a:prstGeom>
          <a:noFill/>
        </p:spPr>
        <p:txBody>
          <a:bodyPr wrap="square" rtlCol="0">
            <a:spAutoFit/>
          </a:bodyPr>
          <a:lstStyle/>
          <a:p>
            <a:r>
              <a:rPr lang="en-US" sz="2400" dirty="0" smtClean="0">
                <a:solidFill>
                  <a:schemeClr val="bg1"/>
                </a:solidFill>
                <a:latin typeface="InkyDinky"/>
                <a:cs typeface="InkyDinky"/>
              </a:rPr>
              <a:t>For if, after they have escaped the pollutions of the world </a:t>
            </a:r>
            <a:r>
              <a:rPr lang="en-US" sz="2400" dirty="0" smtClean="0">
                <a:solidFill>
                  <a:srgbClr val="FF0000"/>
                </a:solidFill>
                <a:latin typeface="InkyDinky"/>
                <a:cs typeface="InkyDinky"/>
              </a:rPr>
              <a:t>through the knowledge</a:t>
            </a:r>
            <a:r>
              <a:rPr lang="en-US" sz="2400" dirty="0" smtClean="0">
                <a:solidFill>
                  <a:schemeClr val="bg1"/>
                </a:solidFill>
                <a:latin typeface="InkyDinky"/>
                <a:cs typeface="InkyDinky"/>
              </a:rPr>
              <a:t> of the Lord and Savior Jesus Christ, they are again entangled in them and overcome, the latter end is worse for them than the beginning.</a:t>
            </a:r>
            <a:endParaRPr lang="en-US" sz="2400" dirty="0">
              <a:solidFill>
                <a:schemeClr val="bg1"/>
              </a:solidFill>
              <a:latin typeface="InkyDinky"/>
              <a:cs typeface="InkyDinky"/>
            </a:endParaRPr>
          </a:p>
        </p:txBody>
      </p:sp>
      <p:sp>
        <p:nvSpPr>
          <p:cNvPr id="18" name="TextBox 17"/>
          <p:cNvSpPr txBox="1"/>
          <p:nvPr/>
        </p:nvSpPr>
        <p:spPr>
          <a:xfrm>
            <a:off x="431623" y="1361289"/>
            <a:ext cx="5113087"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EXPECTS US TO THINK CLEARLY!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623671"/>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2 Peter 2:20.</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MIND</a:t>
            </a:r>
            <a:endParaRPr lang="en-US" sz="3600" dirty="0">
              <a:solidFill>
                <a:schemeClr val="bg1"/>
              </a:solidFill>
              <a:latin typeface="InkyDinky"/>
              <a:cs typeface="InkyDinky"/>
            </a:endParaRPr>
          </a:p>
        </p:txBody>
      </p:sp>
      <p:sp>
        <p:nvSpPr>
          <p:cNvPr id="31" name="Line 6"/>
          <p:cNvSpPr>
            <a:spLocks noChangeShapeType="1"/>
          </p:cNvSpPr>
          <p:nvPr/>
        </p:nvSpPr>
        <p:spPr bwMode="auto">
          <a:xfrm>
            <a:off x="1219200" y="3527544"/>
            <a:ext cx="1831975" cy="0"/>
          </a:xfrm>
          <a:prstGeom prst="line">
            <a:avLst/>
          </a:prstGeom>
          <a:noFill/>
          <a:ln w="9525">
            <a:solidFill>
              <a:schemeClr val="bg1"/>
            </a:solidFill>
            <a:round/>
            <a:headEnd type="triangle" w="med" len="med"/>
            <a:tailEnd type="triangle" w="med" len="med"/>
          </a:ln>
        </p:spPr>
        <p:txBody>
          <a:bodyPr>
            <a:prstTxWarp prst="textNoShape">
              <a:avLst/>
            </a:prstTxWarp>
          </a:bodyPr>
          <a:lstStyle/>
          <a:p>
            <a:endParaRPr lang="en-US">
              <a:solidFill>
                <a:srgbClr val="FFFFFF"/>
              </a:solidFill>
            </a:endParaRPr>
          </a:p>
        </p:txBody>
      </p:sp>
      <p:sp>
        <p:nvSpPr>
          <p:cNvPr id="34" name="Text Box 7"/>
          <p:cNvSpPr txBox="1">
            <a:spLocks noChangeArrowheads="1"/>
          </p:cNvSpPr>
          <p:nvPr/>
        </p:nvSpPr>
        <p:spPr bwMode="auto">
          <a:xfrm>
            <a:off x="1676400" y="3289419"/>
            <a:ext cx="1219200" cy="315913"/>
          </a:xfrm>
          <a:prstGeom prst="rect">
            <a:avLst/>
          </a:prstGeom>
          <a:noFill/>
          <a:ln w="9525">
            <a:noFill/>
            <a:miter lim="800000"/>
            <a:headEnd/>
            <a:tailEnd/>
          </a:ln>
        </p:spPr>
        <p:txBody>
          <a:bodyPr>
            <a:prstTxWarp prst="textNoShape">
              <a:avLst/>
            </a:prstTxWarp>
          </a:bodyPr>
          <a:lstStyle/>
          <a:p>
            <a:r>
              <a:rPr lang="en-US" sz="1200" b="1">
                <a:solidFill>
                  <a:srgbClr val="FFFFFF"/>
                </a:solidFill>
              </a:rPr>
              <a:t>Evidence</a:t>
            </a:r>
            <a:endParaRPr lang="en-US" b="1">
              <a:solidFill>
                <a:srgbClr val="FFFFFF"/>
              </a:solidFill>
            </a:endParaRPr>
          </a:p>
        </p:txBody>
      </p:sp>
      <p:sp>
        <p:nvSpPr>
          <p:cNvPr id="37" name="Text Box 8"/>
          <p:cNvSpPr txBox="1">
            <a:spLocks noChangeArrowheads="1"/>
          </p:cNvSpPr>
          <p:nvPr/>
        </p:nvSpPr>
        <p:spPr bwMode="auto">
          <a:xfrm>
            <a:off x="1828800" y="3573582"/>
            <a:ext cx="871538" cy="315912"/>
          </a:xfrm>
          <a:prstGeom prst="rect">
            <a:avLst/>
          </a:prstGeom>
          <a:noFill/>
          <a:ln w="9525">
            <a:noFill/>
            <a:miter lim="800000"/>
            <a:headEnd/>
            <a:tailEnd/>
          </a:ln>
        </p:spPr>
        <p:txBody>
          <a:bodyPr>
            <a:prstTxWarp prst="textNoShape">
              <a:avLst/>
            </a:prstTxWarp>
          </a:bodyPr>
          <a:lstStyle/>
          <a:p>
            <a:r>
              <a:rPr lang="en-US" sz="1200" b="1">
                <a:solidFill>
                  <a:srgbClr val="FFFFFF"/>
                </a:solidFill>
              </a:rPr>
              <a:t>Faith</a:t>
            </a:r>
            <a:endParaRPr lang="en-US" b="1">
              <a:solidFill>
                <a:srgbClr val="FFFFFF"/>
              </a:solidFill>
            </a:endParaRPr>
          </a:p>
        </p:txBody>
      </p:sp>
      <p:sp>
        <p:nvSpPr>
          <p:cNvPr id="38" name="Line 9"/>
          <p:cNvSpPr>
            <a:spLocks noChangeShapeType="1"/>
          </p:cNvSpPr>
          <p:nvPr/>
        </p:nvSpPr>
        <p:spPr bwMode="auto">
          <a:xfrm>
            <a:off x="1219200" y="3008432"/>
            <a:ext cx="1588" cy="947737"/>
          </a:xfrm>
          <a:prstGeom prst="line">
            <a:avLst/>
          </a:prstGeom>
          <a:noFill/>
          <a:ln w="9525">
            <a:solidFill>
              <a:schemeClr val="bg1"/>
            </a:solidFill>
            <a:round/>
            <a:headEnd/>
            <a:tailEnd/>
          </a:ln>
        </p:spPr>
        <p:txBody>
          <a:bodyPr>
            <a:prstTxWarp prst="textNoShape">
              <a:avLst/>
            </a:prstTxWarp>
          </a:bodyPr>
          <a:lstStyle/>
          <a:p>
            <a:endParaRPr lang="en-US">
              <a:solidFill>
                <a:srgbClr val="FFFFFF"/>
              </a:solidFill>
            </a:endParaRPr>
          </a:p>
        </p:txBody>
      </p:sp>
      <p:sp>
        <p:nvSpPr>
          <p:cNvPr id="39" name="Line 10"/>
          <p:cNvSpPr>
            <a:spLocks noChangeShapeType="1"/>
          </p:cNvSpPr>
          <p:nvPr/>
        </p:nvSpPr>
        <p:spPr bwMode="auto">
          <a:xfrm>
            <a:off x="3081338" y="3008432"/>
            <a:ext cx="1587" cy="947737"/>
          </a:xfrm>
          <a:prstGeom prst="line">
            <a:avLst/>
          </a:prstGeom>
          <a:noFill/>
          <a:ln w="9525">
            <a:solidFill>
              <a:schemeClr val="bg1"/>
            </a:solidFill>
            <a:round/>
            <a:headEnd/>
            <a:tailEnd/>
          </a:ln>
        </p:spPr>
        <p:txBody>
          <a:bodyPr>
            <a:prstTxWarp prst="textNoShape">
              <a:avLst/>
            </a:prstTxWarp>
          </a:bodyPr>
          <a:lstStyle/>
          <a:p>
            <a:endParaRPr lang="en-US">
              <a:solidFill>
                <a:srgbClr val="FFFFFF"/>
              </a:solidFill>
            </a:endParaRPr>
          </a:p>
        </p:txBody>
      </p:sp>
      <p:sp>
        <p:nvSpPr>
          <p:cNvPr id="40" name="Line 11"/>
          <p:cNvSpPr>
            <a:spLocks noChangeShapeType="1"/>
          </p:cNvSpPr>
          <p:nvPr/>
        </p:nvSpPr>
        <p:spPr bwMode="auto">
          <a:xfrm flipH="1">
            <a:off x="1219200" y="2324219"/>
            <a:ext cx="784225" cy="631825"/>
          </a:xfrm>
          <a:prstGeom prst="line">
            <a:avLst/>
          </a:prstGeom>
          <a:noFill/>
          <a:ln w="9525">
            <a:solidFill>
              <a:schemeClr val="bg1"/>
            </a:solidFill>
            <a:round/>
            <a:headEnd/>
            <a:tailEnd type="triangle" w="med" len="med"/>
          </a:ln>
        </p:spPr>
        <p:txBody>
          <a:bodyPr>
            <a:prstTxWarp prst="textNoShape">
              <a:avLst/>
            </a:prstTxWarp>
          </a:bodyPr>
          <a:lstStyle/>
          <a:p>
            <a:endParaRPr lang="en-US">
              <a:solidFill>
                <a:srgbClr val="FFFFFF"/>
              </a:solidFill>
            </a:endParaRPr>
          </a:p>
        </p:txBody>
      </p:sp>
      <p:sp>
        <p:nvSpPr>
          <p:cNvPr id="41" name="Text Box 12"/>
          <p:cNvSpPr txBox="1">
            <a:spLocks noChangeArrowheads="1"/>
          </p:cNvSpPr>
          <p:nvPr/>
        </p:nvSpPr>
        <p:spPr bwMode="auto">
          <a:xfrm>
            <a:off x="1341438" y="2068632"/>
            <a:ext cx="2352675" cy="315912"/>
          </a:xfrm>
          <a:prstGeom prst="rect">
            <a:avLst/>
          </a:prstGeom>
          <a:noFill/>
          <a:ln w="9525">
            <a:noFill/>
            <a:miter lim="800000"/>
            <a:headEnd/>
            <a:tailEnd/>
          </a:ln>
        </p:spPr>
        <p:txBody>
          <a:bodyPr>
            <a:prstTxWarp prst="textNoShape">
              <a:avLst/>
            </a:prstTxWarp>
          </a:bodyPr>
          <a:lstStyle/>
          <a:p>
            <a:r>
              <a:rPr lang="en-US" sz="1200" b="1">
                <a:solidFill>
                  <a:srgbClr val="FFFFFF"/>
                </a:solidFill>
              </a:rPr>
              <a:t>Evidence begins here.</a:t>
            </a:r>
            <a:endParaRPr lang="en-US" b="1">
              <a:solidFill>
                <a:srgbClr val="FFFFFF"/>
              </a:solidFill>
            </a:endParaRPr>
          </a:p>
        </p:txBody>
      </p:sp>
      <p:sp>
        <p:nvSpPr>
          <p:cNvPr id="42" name="Line 13"/>
          <p:cNvSpPr>
            <a:spLocks noChangeShapeType="1"/>
          </p:cNvSpPr>
          <p:nvPr/>
        </p:nvSpPr>
        <p:spPr bwMode="auto">
          <a:xfrm flipH="1">
            <a:off x="3124200" y="2409944"/>
            <a:ext cx="722313" cy="574675"/>
          </a:xfrm>
          <a:prstGeom prst="line">
            <a:avLst/>
          </a:prstGeom>
          <a:noFill/>
          <a:ln w="9525">
            <a:solidFill>
              <a:schemeClr val="bg1"/>
            </a:solidFill>
            <a:round/>
            <a:headEnd/>
            <a:tailEnd type="triangle" w="med" len="med"/>
          </a:ln>
        </p:spPr>
        <p:txBody>
          <a:bodyPr>
            <a:prstTxWarp prst="textNoShape">
              <a:avLst/>
            </a:prstTxWarp>
          </a:bodyPr>
          <a:lstStyle/>
          <a:p>
            <a:endParaRPr lang="en-US">
              <a:solidFill>
                <a:srgbClr val="FFFFFF"/>
              </a:solidFill>
            </a:endParaRPr>
          </a:p>
        </p:txBody>
      </p:sp>
      <p:sp>
        <p:nvSpPr>
          <p:cNvPr id="43" name="Text Box 14"/>
          <p:cNvSpPr txBox="1">
            <a:spLocks noChangeArrowheads="1"/>
          </p:cNvSpPr>
          <p:nvPr/>
        </p:nvSpPr>
        <p:spPr bwMode="auto">
          <a:xfrm>
            <a:off x="3413125" y="2087682"/>
            <a:ext cx="2700338" cy="315912"/>
          </a:xfrm>
          <a:prstGeom prst="rect">
            <a:avLst/>
          </a:prstGeom>
          <a:noFill/>
          <a:ln w="9525">
            <a:noFill/>
            <a:miter lim="800000"/>
            <a:headEnd/>
            <a:tailEnd/>
          </a:ln>
        </p:spPr>
        <p:txBody>
          <a:bodyPr>
            <a:prstTxWarp prst="textNoShape">
              <a:avLst/>
            </a:prstTxWarp>
          </a:bodyPr>
          <a:lstStyle/>
          <a:p>
            <a:r>
              <a:rPr lang="en-US" sz="1200" b="1">
                <a:solidFill>
                  <a:srgbClr val="FFFFFF"/>
                </a:solidFill>
              </a:rPr>
              <a:t>Evidence ends here.</a:t>
            </a:r>
            <a:endParaRPr lang="en-US" b="1">
              <a:solidFill>
                <a:srgbClr val="FFFFFF"/>
              </a:solidFill>
            </a:endParaRPr>
          </a:p>
        </p:txBody>
      </p:sp>
      <p:sp>
        <p:nvSpPr>
          <p:cNvPr id="44" name="Freeform 15"/>
          <p:cNvSpPr>
            <a:spLocks/>
          </p:cNvSpPr>
          <p:nvPr/>
        </p:nvSpPr>
        <p:spPr bwMode="auto">
          <a:xfrm>
            <a:off x="3081338" y="3052882"/>
            <a:ext cx="3832225" cy="474662"/>
          </a:xfrm>
          <a:custGeom>
            <a:avLst/>
            <a:gdLst>
              <a:gd name="T0" fmla="*/ 0 w 3432"/>
              <a:gd name="T1" fmla="*/ 540 h 540"/>
              <a:gd name="T2" fmla="*/ 1716 w 3432"/>
              <a:gd name="T3" fmla="*/ 0 h 540"/>
              <a:gd name="T4" fmla="*/ 3432 w 3432"/>
              <a:gd name="T5" fmla="*/ 540 h 540"/>
              <a:gd name="T6" fmla="*/ 0 60000 65536"/>
              <a:gd name="T7" fmla="*/ 0 60000 65536"/>
              <a:gd name="T8" fmla="*/ 0 60000 65536"/>
              <a:gd name="T9" fmla="*/ 0 w 3432"/>
              <a:gd name="T10" fmla="*/ 0 h 540"/>
              <a:gd name="T11" fmla="*/ 3432 w 3432"/>
              <a:gd name="T12" fmla="*/ 540 h 540"/>
            </a:gdLst>
            <a:ahLst/>
            <a:cxnLst>
              <a:cxn ang="T6">
                <a:pos x="T0" y="T1"/>
              </a:cxn>
              <a:cxn ang="T7">
                <a:pos x="T2" y="T3"/>
              </a:cxn>
              <a:cxn ang="T8">
                <a:pos x="T4" y="T5"/>
              </a:cxn>
            </a:cxnLst>
            <a:rect l="T9" t="T10" r="T11" b="T12"/>
            <a:pathLst>
              <a:path w="3432" h="540">
                <a:moveTo>
                  <a:pt x="0" y="540"/>
                </a:moveTo>
                <a:cubicBezTo>
                  <a:pt x="572" y="270"/>
                  <a:pt x="1144" y="0"/>
                  <a:pt x="1716" y="0"/>
                </a:cubicBezTo>
                <a:cubicBezTo>
                  <a:pt x="2288" y="0"/>
                  <a:pt x="2860" y="270"/>
                  <a:pt x="3432" y="540"/>
                </a:cubicBezTo>
              </a:path>
            </a:pathLst>
          </a:custGeom>
          <a:noFill/>
          <a:ln w="9525">
            <a:solidFill>
              <a:schemeClr val="bg1"/>
            </a:solidFill>
            <a:prstDash val="dash"/>
            <a:round/>
            <a:headEnd/>
            <a:tailEnd type="arrow" w="med" len="med"/>
          </a:ln>
        </p:spPr>
        <p:txBody>
          <a:bodyPr>
            <a:prstTxWarp prst="textNoShape">
              <a:avLst/>
            </a:prstTxWarp>
          </a:bodyPr>
          <a:lstStyle/>
          <a:p>
            <a:endParaRPr lang="en-US">
              <a:solidFill>
                <a:srgbClr val="FFFFFF"/>
              </a:solidFill>
            </a:endParaRPr>
          </a:p>
        </p:txBody>
      </p:sp>
      <p:sp>
        <p:nvSpPr>
          <p:cNvPr id="45" name="Oval 16"/>
          <p:cNvSpPr>
            <a:spLocks noChangeArrowheads="1"/>
          </p:cNvSpPr>
          <p:nvPr/>
        </p:nvSpPr>
        <p:spPr bwMode="auto">
          <a:xfrm>
            <a:off x="6911975" y="3503732"/>
            <a:ext cx="174625" cy="158750"/>
          </a:xfrm>
          <a:prstGeom prst="ellipse">
            <a:avLst/>
          </a:prstGeom>
          <a:solidFill>
            <a:srgbClr val="FFFFFF"/>
          </a:solidFill>
          <a:ln w="9525">
            <a:solidFill>
              <a:srgbClr val="000000"/>
            </a:solidFill>
            <a:round/>
            <a:headEnd/>
            <a:tailEnd/>
          </a:ln>
        </p:spPr>
        <p:txBody>
          <a:bodyPr>
            <a:prstTxWarp prst="textNoShape">
              <a:avLst/>
            </a:prstTxWarp>
          </a:bodyPr>
          <a:lstStyle/>
          <a:p>
            <a:endParaRPr lang="en-US">
              <a:solidFill>
                <a:srgbClr val="FFFFFF"/>
              </a:solidFill>
            </a:endParaRPr>
          </a:p>
        </p:txBody>
      </p:sp>
      <p:sp>
        <p:nvSpPr>
          <p:cNvPr id="46" name="Text Box 17"/>
          <p:cNvSpPr txBox="1">
            <a:spLocks noChangeArrowheads="1"/>
          </p:cNvSpPr>
          <p:nvPr/>
        </p:nvSpPr>
        <p:spPr bwMode="auto">
          <a:xfrm>
            <a:off x="4648200" y="2783007"/>
            <a:ext cx="1131888" cy="315912"/>
          </a:xfrm>
          <a:prstGeom prst="rect">
            <a:avLst/>
          </a:prstGeom>
          <a:noFill/>
          <a:ln w="9525">
            <a:noFill/>
            <a:miter lim="800000"/>
            <a:headEnd/>
            <a:tailEnd/>
          </a:ln>
        </p:spPr>
        <p:txBody>
          <a:bodyPr>
            <a:prstTxWarp prst="textNoShape">
              <a:avLst/>
            </a:prstTxWarp>
          </a:bodyPr>
          <a:lstStyle/>
          <a:p>
            <a:r>
              <a:rPr lang="en-US" sz="1200" b="1">
                <a:solidFill>
                  <a:srgbClr val="FFFFFF"/>
                </a:solidFill>
              </a:rPr>
              <a:t>“Faith”</a:t>
            </a:r>
            <a:endParaRPr lang="en-US" b="1">
              <a:solidFill>
                <a:srgbClr val="FFFFFF"/>
              </a:solidFill>
            </a:endParaRPr>
          </a:p>
        </p:txBody>
      </p:sp>
      <p:sp>
        <p:nvSpPr>
          <p:cNvPr id="47" name="Text Box 18"/>
          <p:cNvSpPr txBox="1">
            <a:spLocks noChangeArrowheads="1"/>
          </p:cNvSpPr>
          <p:nvPr/>
        </p:nvSpPr>
        <p:spPr bwMode="auto">
          <a:xfrm>
            <a:off x="3413125" y="3181469"/>
            <a:ext cx="3136900" cy="631825"/>
          </a:xfrm>
          <a:prstGeom prst="rect">
            <a:avLst/>
          </a:prstGeom>
          <a:noFill/>
          <a:ln w="9525">
            <a:noFill/>
            <a:miter lim="800000"/>
            <a:headEnd/>
            <a:tailEnd/>
          </a:ln>
        </p:spPr>
        <p:txBody>
          <a:bodyPr>
            <a:prstTxWarp prst="textNoShape">
              <a:avLst/>
            </a:prstTxWarp>
          </a:bodyPr>
          <a:lstStyle/>
          <a:p>
            <a:pPr algn="ctr"/>
            <a:r>
              <a:rPr lang="en-US" sz="1200" b="1">
                <a:solidFill>
                  <a:srgbClr val="FFFFFF"/>
                </a:solidFill>
              </a:rPr>
              <a:t>“Leap of Faith”</a:t>
            </a:r>
          </a:p>
          <a:p>
            <a:pPr algn="ctr"/>
            <a:r>
              <a:rPr lang="en-US" sz="1200" b="1">
                <a:solidFill>
                  <a:srgbClr val="FFFFFF"/>
                </a:solidFill>
              </a:rPr>
              <a:t>(that is, beyond the evidence)</a:t>
            </a:r>
            <a:endParaRPr lang="en-US" b="1">
              <a:solidFill>
                <a:srgbClr val="FFFFFF"/>
              </a:solidFill>
            </a:endParaRPr>
          </a:p>
        </p:txBody>
      </p:sp>
      <p:sp>
        <p:nvSpPr>
          <p:cNvPr id="48" name="Line 19"/>
          <p:cNvSpPr>
            <a:spLocks noChangeShapeType="1"/>
          </p:cNvSpPr>
          <p:nvPr/>
        </p:nvSpPr>
        <p:spPr bwMode="auto">
          <a:xfrm>
            <a:off x="6553200" y="2865557"/>
            <a:ext cx="349250" cy="474662"/>
          </a:xfrm>
          <a:prstGeom prst="line">
            <a:avLst/>
          </a:prstGeom>
          <a:noFill/>
          <a:ln w="9525">
            <a:solidFill>
              <a:schemeClr val="bg1"/>
            </a:solidFill>
            <a:round/>
            <a:headEnd/>
            <a:tailEnd type="triangle" w="med" len="med"/>
          </a:ln>
        </p:spPr>
        <p:txBody>
          <a:bodyPr>
            <a:prstTxWarp prst="textNoShape">
              <a:avLst/>
            </a:prstTxWarp>
          </a:bodyPr>
          <a:lstStyle/>
          <a:p>
            <a:endParaRPr lang="en-US">
              <a:solidFill>
                <a:srgbClr val="FFFFFF"/>
              </a:solidFill>
            </a:endParaRPr>
          </a:p>
        </p:txBody>
      </p:sp>
      <p:sp>
        <p:nvSpPr>
          <p:cNvPr id="49" name="Text Box 20"/>
          <p:cNvSpPr txBox="1">
            <a:spLocks noChangeArrowheads="1"/>
          </p:cNvSpPr>
          <p:nvPr/>
        </p:nvSpPr>
        <p:spPr bwMode="auto">
          <a:xfrm>
            <a:off x="5318125" y="2462332"/>
            <a:ext cx="2352675" cy="630237"/>
          </a:xfrm>
          <a:prstGeom prst="rect">
            <a:avLst/>
          </a:prstGeom>
          <a:noFill/>
          <a:ln w="9525">
            <a:noFill/>
            <a:miter lim="800000"/>
            <a:headEnd/>
            <a:tailEnd/>
          </a:ln>
        </p:spPr>
        <p:txBody>
          <a:bodyPr>
            <a:prstTxWarp prst="textNoShape">
              <a:avLst/>
            </a:prstTxWarp>
          </a:bodyPr>
          <a:lstStyle/>
          <a:p>
            <a:pPr algn="ctr"/>
            <a:r>
              <a:rPr lang="en-US" sz="1200" b="1">
                <a:solidFill>
                  <a:srgbClr val="FFFFFF"/>
                </a:solidFill>
              </a:rPr>
              <a:t>Conclusion for which there is not adequate evidence.</a:t>
            </a:r>
          </a:p>
        </p:txBody>
      </p:sp>
      <p:sp>
        <p:nvSpPr>
          <p:cNvPr id="50" name="Text Box 21"/>
          <p:cNvSpPr txBox="1">
            <a:spLocks noChangeArrowheads="1"/>
          </p:cNvSpPr>
          <p:nvPr/>
        </p:nvSpPr>
        <p:spPr bwMode="auto">
          <a:xfrm>
            <a:off x="2963863" y="4141907"/>
            <a:ext cx="2352675" cy="430212"/>
          </a:xfrm>
          <a:prstGeom prst="rect">
            <a:avLst/>
          </a:prstGeom>
          <a:noFill/>
          <a:ln w="9525">
            <a:noFill/>
            <a:miter lim="800000"/>
            <a:headEnd/>
            <a:tailEnd/>
          </a:ln>
        </p:spPr>
        <p:txBody>
          <a:bodyPr>
            <a:prstTxWarp prst="textNoShape">
              <a:avLst/>
            </a:prstTxWarp>
          </a:bodyPr>
          <a:lstStyle/>
          <a:p>
            <a:pPr algn="ctr"/>
            <a:r>
              <a:rPr lang="en-US" sz="1200" b="1">
                <a:solidFill>
                  <a:srgbClr val="FFFFFF"/>
                </a:solidFill>
              </a:rPr>
              <a:t>True view of Christian faith (Romans 10:17).</a:t>
            </a:r>
          </a:p>
        </p:txBody>
      </p:sp>
      <p:sp>
        <p:nvSpPr>
          <p:cNvPr id="51" name="Text Box 22"/>
          <p:cNvSpPr txBox="1">
            <a:spLocks noChangeArrowheads="1"/>
          </p:cNvSpPr>
          <p:nvPr/>
        </p:nvSpPr>
        <p:spPr bwMode="auto">
          <a:xfrm>
            <a:off x="3743325" y="3945057"/>
            <a:ext cx="2789238" cy="315912"/>
          </a:xfrm>
          <a:prstGeom prst="rect">
            <a:avLst/>
          </a:prstGeom>
          <a:noFill/>
          <a:ln w="9525">
            <a:noFill/>
            <a:miter lim="800000"/>
            <a:headEnd/>
            <a:tailEnd/>
          </a:ln>
        </p:spPr>
        <p:txBody>
          <a:bodyPr>
            <a:prstTxWarp prst="textNoShape">
              <a:avLst/>
            </a:prstTxWarp>
          </a:bodyPr>
          <a:lstStyle/>
          <a:p>
            <a:r>
              <a:rPr lang="en-US" sz="1200" b="1">
                <a:solidFill>
                  <a:srgbClr val="FFFFFF"/>
                </a:solidFill>
              </a:rPr>
              <a:t>False view of Christian faith.</a:t>
            </a:r>
          </a:p>
        </p:txBody>
      </p:sp>
      <p:sp>
        <p:nvSpPr>
          <p:cNvPr id="52" name="Text Box 23"/>
          <p:cNvSpPr txBox="1">
            <a:spLocks noChangeArrowheads="1"/>
          </p:cNvSpPr>
          <p:nvPr/>
        </p:nvSpPr>
        <p:spPr bwMode="auto">
          <a:xfrm>
            <a:off x="3886200" y="3321169"/>
            <a:ext cx="2884488" cy="466725"/>
          </a:xfrm>
          <a:prstGeom prst="rect">
            <a:avLst/>
          </a:prstGeom>
          <a:noFill/>
          <a:ln w="9525">
            <a:solidFill>
              <a:schemeClr val="bg1"/>
            </a:solidFill>
            <a:miter lim="800000"/>
            <a:headEnd/>
            <a:tailEnd/>
          </a:ln>
        </p:spPr>
        <p:txBody>
          <a:bodyPr>
            <a:prstTxWarp prst="textNoShape">
              <a:avLst/>
            </a:prstTxWarp>
            <a:spAutoFit/>
          </a:bodyPr>
          <a:lstStyle/>
          <a:p>
            <a:pPr algn="ctr">
              <a:spcBef>
                <a:spcPct val="50000"/>
              </a:spcBef>
            </a:pPr>
            <a:r>
              <a:rPr lang="en-US" sz="1200" b="1">
                <a:solidFill>
                  <a:srgbClr val="FFFFFF"/>
                </a:solidFill>
              </a:rPr>
              <a:t>Draw only such conclusions as are warranted by the evidence.</a:t>
            </a:r>
          </a:p>
        </p:txBody>
      </p:sp>
      <p:sp>
        <p:nvSpPr>
          <p:cNvPr id="53" name="Line 25"/>
          <p:cNvSpPr>
            <a:spLocks noChangeShapeType="1"/>
          </p:cNvSpPr>
          <p:nvPr/>
        </p:nvSpPr>
        <p:spPr bwMode="auto">
          <a:xfrm flipH="1">
            <a:off x="3352800" y="3557440"/>
            <a:ext cx="457200" cy="0"/>
          </a:xfrm>
          <a:prstGeom prst="line">
            <a:avLst/>
          </a:prstGeom>
          <a:noFill/>
          <a:ln w="9525">
            <a:solidFill>
              <a:schemeClr val="bg1"/>
            </a:solidFill>
            <a:round/>
            <a:headEnd/>
            <a:tailEnd type="triangle" w="med" len="med"/>
          </a:ln>
        </p:spPr>
        <p:txBody>
          <a:bodyPr>
            <a:prstTxWarp prst="textNoShape">
              <a:avLst/>
            </a:prstTxWarp>
          </a:bodyPr>
          <a:lstStyle/>
          <a:p>
            <a:endParaRPr lang="en-US">
              <a:solidFill>
                <a:srgbClr val="FFFFFF"/>
              </a:solidFill>
            </a:endParaRPr>
          </a:p>
        </p:txBody>
      </p:sp>
      <p:sp>
        <p:nvSpPr>
          <p:cNvPr id="54" name="Text Box 26"/>
          <p:cNvSpPr txBox="1">
            <a:spLocks noChangeArrowheads="1"/>
          </p:cNvSpPr>
          <p:nvPr/>
        </p:nvSpPr>
        <p:spPr bwMode="auto">
          <a:xfrm>
            <a:off x="4343400" y="3078282"/>
            <a:ext cx="1828800" cy="274637"/>
          </a:xfrm>
          <a:prstGeom prst="rect">
            <a:avLst/>
          </a:prstGeom>
          <a:noFill/>
          <a:ln w="9525">
            <a:noFill/>
            <a:miter lim="800000"/>
            <a:headEnd/>
            <a:tailEnd/>
          </a:ln>
        </p:spPr>
        <p:txBody>
          <a:bodyPr>
            <a:prstTxWarp prst="textNoShape">
              <a:avLst/>
            </a:prstTxWarp>
            <a:spAutoFit/>
          </a:bodyPr>
          <a:lstStyle/>
          <a:p>
            <a:pPr algn="ctr">
              <a:spcBef>
                <a:spcPct val="50000"/>
              </a:spcBef>
            </a:pPr>
            <a:r>
              <a:rPr lang="en-US" sz="1200" b="1">
                <a:solidFill>
                  <a:srgbClr val="FFFFFF"/>
                </a:solidFill>
              </a:rPr>
              <a:t>Law of Rationality</a:t>
            </a:r>
          </a:p>
        </p:txBody>
      </p:sp>
      <p:grpSp>
        <p:nvGrpSpPr>
          <p:cNvPr id="3" name="Group 31"/>
          <p:cNvGrpSpPr>
            <a:grpSpLocks/>
          </p:cNvGrpSpPr>
          <p:nvPr/>
        </p:nvGrpSpPr>
        <p:grpSpPr bwMode="auto">
          <a:xfrm>
            <a:off x="5486400" y="1873369"/>
            <a:ext cx="2209800" cy="1047750"/>
            <a:chOff x="3456" y="950"/>
            <a:chExt cx="1392" cy="660"/>
          </a:xfrm>
        </p:grpSpPr>
        <p:sp>
          <p:nvSpPr>
            <p:cNvPr id="56" name="Text Box 29"/>
            <p:cNvSpPr txBox="1">
              <a:spLocks noChangeArrowheads="1"/>
            </p:cNvSpPr>
            <p:nvPr/>
          </p:nvSpPr>
          <p:spPr bwMode="auto">
            <a:xfrm>
              <a:off x="3456" y="1085"/>
              <a:ext cx="1392" cy="525"/>
            </a:xfrm>
            <a:prstGeom prst="rect">
              <a:avLst/>
            </a:prstGeom>
            <a:noFill/>
            <a:ln w="9525">
              <a:solidFill>
                <a:schemeClr val="bg1"/>
              </a:solidFill>
              <a:miter lim="800000"/>
              <a:headEnd/>
              <a:tailEnd/>
            </a:ln>
          </p:spPr>
          <p:txBody>
            <a:bodyPr>
              <a:prstTxWarp prst="textNoShape">
                <a:avLst/>
              </a:prstTxWarp>
              <a:spAutoFit/>
            </a:bodyPr>
            <a:lstStyle/>
            <a:p>
              <a:pPr algn="ctr">
                <a:spcBef>
                  <a:spcPct val="50000"/>
                </a:spcBef>
              </a:pPr>
              <a:r>
                <a:rPr lang="en-US" sz="1200" b="1">
                  <a:solidFill>
                    <a:srgbClr val="FFFFFF"/>
                  </a:solidFill>
                </a:rPr>
                <a:t>God does exist.</a:t>
              </a:r>
            </a:p>
            <a:p>
              <a:pPr algn="ctr">
                <a:spcBef>
                  <a:spcPct val="50000"/>
                </a:spcBef>
              </a:pPr>
              <a:r>
                <a:rPr lang="en-US" sz="1200" b="1">
                  <a:solidFill>
                    <a:srgbClr val="FFFFFF"/>
                  </a:solidFill>
                </a:rPr>
                <a:t>Jesus is God’s Son.</a:t>
              </a:r>
            </a:p>
            <a:p>
              <a:pPr algn="ctr">
                <a:spcBef>
                  <a:spcPct val="50000"/>
                </a:spcBef>
              </a:pPr>
              <a:r>
                <a:rPr lang="en-US" sz="1200" b="1">
                  <a:solidFill>
                    <a:srgbClr val="FFFFFF"/>
                  </a:solidFill>
                </a:rPr>
                <a:t>The Bible is God’s Word.</a:t>
              </a:r>
            </a:p>
          </p:txBody>
        </p:sp>
        <p:sp>
          <p:nvSpPr>
            <p:cNvPr id="57" name="Text Box 30"/>
            <p:cNvSpPr txBox="1">
              <a:spLocks noChangeArrowheads="1"/>
            </p:cNvSpPr>
            <p:nvPr/>
          </p:nvSpPr>
          <p:spPr bwMode="auto">
            <a:xfrm>
              <a:off x="3456" y="950"/>
              <a:ext cx="1392" cy="135"/>
            </a:xfrm>
            <a:prstGeom prst="rect">
              <a:avLst/>
            </a:prstGeom>
            <a:noFill/>
            <a:ln w="9525">
              <a:solidFill>
                <a:schemeClr val="bg1"/>
              </a:solidFill>
              <a:miter lim="800000"/>
              <a:headEnd/>
              <a:tailEnd/>
            </a:ln>
          </p:spPr>
          <p:txBody>
            <a:bodyPr>
              <a:prstTxWarp prst="textNoShape">
                <a:avLst/>
              </a:prstTxWarp>
              <a:spAutoFit/>
            </a:bodyPr>
            <a:lstStyle/>
            <a:p>
              <a:pPr>
                <a:spcBef>
                  <a:spcPct val="50000"/>
                </a:spcBef>
              </a:pPr>
              <a:r>
                <a:rPr lang="en-US" sz="800" b="1">
                  <a:solidFill>
                    <a:srgbClr val="FFFFFF"/>
                  </a:solidFill>
                </a:rPr>
                <a:t>There is sufficient evidence to conclude:</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1.38889E-6 2.96296E-6 C -0.07778 0.05277 -0.15486 0.1081 -0.22552 0.10578 C -0.29618 0.10416 -0.39132 0.01018 -0.42378 -0.00787 " pathEditMode="relative" rAng="0" ptsTypes="aaA">
                                      <p:cBhvr>
                                        <p:cTn id="6" dur="2000" fill="hold"/>
                                        <p:tgtEl>
                                          <p:spTgt spid="45"/>
                                        </p:tgtEl>
                                        <p:attrNameLst>
                                          <p:attrName>ppt_x</p:attrName>
                                          <p:attrName>ppt_y</p:attrName>
                                        </p:attrNameLst>
                                      </p:cBhvr>
                                      <p:rCtr x="-212" y="50"/>
                                    </p:animMotion>
                                  </p:childTnLst>
                                </p:cTn>
                              </p:par>
                            </p:childTnLst>
                          </p:cTn>
                        </p:par>
                      </p:childTnLst>
                    </p:cTn>
                  </p:par>
                  <p:par>
                    <p:cTn id="7" fill="hold">
                      <p:stCondLst>
                        <p:cond delay="indefinite"/>
                      </p:stCondLst>
                      <p:childTnLst>
                        <p:par>
                          <p:cTn id="8" fill="hold">
                            <p:stCondLst>
                              <p:cond delay="0"/>
                            </p:stCondLst>
                            <p:childTnLst>
                              <p:par>
                                <p:cTn id="9" presetID="2" presetClass="exit" presetSubtype="3" fill="hold" grpId="0" nodeType="clickEffect">
                                  <p:stCondLst>
                                    <p:cond delay="0"/>
                                  </p:stCondLst>
                                  <p:childTnLst>
                                    <p:anim calcmode="lin" valueType="num">
                                      <p:cBhvr additive="base">
                                        <p:cTn id="10" dur="1000"/>
                                        <p:tgtEl>
                                          <p:spTgt spid="46"/>
                                        </p:tgtEl>
                                        <p:attrNameLst>
                                          <p:attrName>ppt_x</p:attrName>
                                        </p:attrNameLst>
                                      </p:cBhvr>
                                      <p:tavLst>
                                        <p:tav tm="0">
                                          <p:val>
                                            <p:strVal val="ppt_x"/>
                                          </p:val>
                                        </p:tav>
                                        <p:tav tm="100000">
                                          <p:val>
                                            <p:strVal val="1+ppt_w/2"/>
                                          </p:val>
                                        </p:tav>
                                      </p:tavLst>
                                    </p:anim>
                                    <p:anim calcmode="lin" valueType="num">
                                      <p:cBhvr additive="base">
                                        <p:cTn id="11" dur="1000"/>
                                        <p:tgtEl>
                                          <p:spTgt spid="46"/>
                                        </p:tgtEl>
                                        <p:attrNameLst>
                                          <p:attrName>ppt_y</p:attrName>
                                        </p:attrNameLst>
                                      </p:cBhvr>
                                      <p:tavLst>
                                        <p:tav tm="0">
                                          <p:val>
                                            <p:strVal val="ppt_y"/>
                                          </p:val>
                                        </p:tav>
                                        <p:tav tm="100000">
                                          <p:val>
                                            <p:strVal val="0-ppt_h/2"/>
                                          </p:val>
                                        </p:tav>
                                      </p:tavLst>
                                    </p:anim>
                                    <p:set>
                                      <p:cBhvr>
                                        <p:cTn id="12" dur="1" fill="hold">
                                          <p:stCondLst>
                                            <p:cond delay="999"/>
                                          </p:stCondLst>
                                        </p:cTn>
                                        <p:tgtEl>
                                          <p:spTgt spid="46"/>
                                        </p:tgtEl>
                                        <p:attrNameLst>
                                          <p:attrName>style.visibility</p:attrName>
                                        </p:attrNameLst>
                                      </p:cBhvr>
                                      <p:to>
                                        <p:strVal val="hidden"/>
                                      </p:to>
                                    </p:set>
                                  </p:childTnLst>
                                </p:cTn>
                              </p:par>
                              <p:par>
                                <p:cTn id="13" presetID="2" presetClass="exit" presetSubtype="6" fill="hold" grpId="0" nodeType="withEffect">
                                  <p:stCondLst>
                                    <p:cond delay="0"/>
                                  </p:stCondLst>
                                  <p:childTnLst>
                                    <p:anim calcmode="lin" valueType="num">
                                      <p:cBhvr additive="base">
                                        <p:cTn id="14" dur="1000"/>
                                        <p:tgtEl>
                                          <p:spTgt spid="47"/>
                                        </p:tgtEl>
                                        <p:attrNameLst>
                                          <p:attrName>ppt_x</p:attrName>
                                        </p:attrNameLst>
                                      </p:cBhvr>
                                      <p:tavLst>
                                        <p:tav tm="0">
                                          <p:val>
                                            <p:strVal val="ppt_x"/>
                                          </p:val>
                                        </p:tav>
                                        <p:tav tm="100000">
                                          <p:val>
                                            <p:strVal val="1+ppt_w/2"/>
                                          </p:val>
                                        </p:tav>
                                      </p:tavLst>
                                    </p:anim>
                                    <p:anim calcmode="lin" valueType="num">
                                      <p:cBhvr additive="base">
                                        <p:cTn id="15" dur="1000"/>
                                        <p:tgtEl>
                                          <p:spTgt spid="47"/>
                                        </p:tgtEl>
                                        <p:attrNameLst>
                                          <p:attrName>ppt_y</p:attrName>
                                        </p:attrNameLst>
                                      </p:cBhvr>
                                      <p:tavLst>
                                        <p:tav tm="0">
                                          <p:val>
                                            <p:strVal val="ppt_y"/>
                                          </p:val>
                                        </p:tav>
                                        <p:tav tm="100000">
                                          <p:val>
                                            <p:strVal val="1+ppt_h/2"/>
                                          </p:val>
                                        </p:tav>
                                      </p:tavLst>
                                    </p:anim>
                                    <p:set>
                                      <p:cBhvr>
                                        <p:cTn id="16" dur="1" fill="hold">
                                          <p:stCondLst>
                                            <p:cond delay="999"/>
                                          </p:stCondLst>
                                        </p:cTn>
                                        <p:tgtEl>
                                          <p:spTgt spid="47"/>
                                        </p:tgtEl>
                                        <p:attrNameLst>
                                          <p:attrName>style.visibility</p:attrName>
                                        </p:attrNameLst>
                                      </p:cBhvr>
                                      <p:to>
                                        <p:strVal val="hidden"/>
                                      </p:to>
                                    </p:set>
                                  </p:childTnLst>
                                </p:cTn>
                              </p:par>
                              <p:par>
                                <p:cTn id="17" presetID="2" presetClass="exit" presetSubtype="3" fill="hold" grpId="0" nodeType="withEffect">
                                  <p:stCondLst>
                                    <p:cond delay="0"/>
                                  </p:stCondLst>
                                  <p:childTnLst>
                                    <p:anim calcmode="lin" valueType="num">
                                      <p:cBhvr additive="base">
                                        <p:cTn id="18" dur="1000"/>
                                        <p:tgtEl>
                                          <p:spTgt spid="44"/>
                                        </p:tgtEl>
                                        <p:attrNameLst>
                                          <p:attrName>ppt_x</p:attrName>
                                        </p:attrNameLst>
                                      </p:cBhvr>
                                      <p:tavLst>
                                        <p:tav tm="0">
                                          <p:val>
                                            <p:strVal val="ppt_x"/>
                                          </p:val>
                                        </p:tav>
                                        <p:tav tm="100000">
                                          <p:val>
                                            <p:strVal val="1+ppt_w/2"/>
                                          </p:val>
                                        </p:tav>
                                      </p:tavLst>
                                    </p:anim>
                                    <p:anim calcmode="lin" valueType="num">
                                      <p:cBhvr additive="base">
                                        <p:cTn id="19" dur="1000"/>
                                        <p:tgtEl>
                                          <p:spTgt spid="44"/>
                                        </p:tgtEl>
                                        <p:attrNameLst>
                                          <p:attrName>ppt_y</p:attrName>
                                        </p:attrNameLst>
                                      </p:cBhvr>
                                      <p:tavLst>
                                        <p:tav tm="0">
                                          <p:val>
                                            <p:strVal val="ppt_y"/>
                                          </p:val>
                                        </p:tav>
                                        <p:tav tm="100000">
                                          <p:val>
                                            <p:strVal val="0-ppt_h/2"/>
                                          </p:val>
                                        </p:tav>
                                      </p:tavLst>
                                    </p:anim>
                                    <p:set>
                                      <p:cBhvr>
                                        <p:cTn id="20" dur="1" fill="hold">
                                          <p:stCondLst>
                                            <p:cond delay="999"/>
                                          </p:stCondLst>
                                        </p:cTn>
                                        <p:tgtEl>
                                          <p:spTgt spid="44"/>
                                        </p:tgtEl>
                                        <p:attrNameLst>
                                          <p:attrName>style.visibility</p:attrName>
                                        </p:attrNameLst>
                                      </p:cBhvr>
                                      <p:to>
                                        <p:strVal val="hidden"/>
                                      </p:to>
                                    </p:set>
                                  </p:childTnLst>
                                </p:cTn>
                              </p:par>
                              <p:par>
                                <p:cTn id="21" presetID="2" presetClass="exit" presetSubtype="2" fill="hold" grpId="0" nodeType="withEffect">
                                  <p:stCondLst>
                                    <p:cond delay="0"/>
                                  </p:stCondLst>
                                  <p:childTnLst>
                                    <p:anim calcmode="lin" valueType="num">
                                      <p:cBhvr additive="base">
                                        <p:cTn id="22" dur="1000"/>
                                        <p:tgtEl>
                                          <p:spTgt spid="48"/>
                                        </p:tgtEl>
                                        <p:attrNameLst>
                                          <p:attrName>ppt_x</p:attrName>
                                        </p:attrNameLst>
                                      </p:cBhvr>
                                      <p:tavLst>
                                        <p:tav tm="0">
                                          <p:val>
                                            <p:strVal val="ppt_x"/>
                                          </p:val>
                                        </p:tav>
                                        <p:tav tm="100000">
                                          <p:val>
                                            <p:strVal val="1+ppt_w/2"/>
                                          </p:val>
                                        </p:tav>
                                      </p:tavLst>
                                    </p:anim>
                                    <p:anim calcmode="lin" valueType="num">
                                      <p:cBhvr additive="base">
                                        <p:cTn id="23" dur="1000"/>
                                        <p:tgtEl>
                                          <p:spTgt spid="48"/>
                                        </p:tgtEl>
                                        <p:attrNameLst>
                                          <p:attrName>ppt_y</p:attrName>
                                        </p:attrNameLst>
                                      </p:cBhvr>
                                      <p:tavLst>
                                        <p:tav tm="0">
                                          <p:val>
                                            <p:strVal val="ppt_y"/>
                                          </p:val>
                                        </p:tav>
                                        <p:tav tm="100000">
                                          <p:val>
                                            <p:strVal val="ppt_y"/>
                                          </p:val>
                                        </p:tav>
                                      </p:tavLst>
                                    </p:anim>
                                    <p:set>
                                      <p:cBhvr>
                                        <p:cTn id="24" dur="1" fill="hold">
                                          <p:stCondLst>
                                            <p:cond delay="999"/>
                                          </p:stCondLst>
                                        </p:cTn>
                                        <p:tgtEl>
                                          <p:spTgt spid="48"/>
                                        </p:tgtEl>
                                        <p:attrNameLst>
                                          <p:attrName>style.visibility</p:attrName>
                                        </p:attrNameLst>
                                      </p:cBhvr>
                                      <p:to>
                                        <p:strVal val="hidden"/>
                                      </p:to>
                                    </p:set>
                                  </p:childTnLst>
                                </p:cTn>
                              </p:par>
                              <p:par>
                                <p:cTn id="25" presetID="2" presetClass="exit" presetSubtype="3" fill="hold" grpId="0" nodeType="withEffect">
                                  <p:stCondLst>
                                    <p:cond delay="0"/>
                                  </p:stCondLst>
                                  <p:childTnLst>
                                    <p:anim calcmode="lin" valueType="num">
                                      <p:cBhvr additive="base">
                                        <p:cTn id="26" dur="1000"/>
                                        <p:tgtEl>
                                          <p:spTgt spid="49"/>
                                        </p:tgtEl>
                                        <p:attrNameLst>
                                          <p:attrName>ppt_x</p:attrName>
                                        </p:attrNameLst>
                                      </p:cBhvr>
                                      <p:tavLst>
                                        <p:tav tm="0">
                                          <p:val>
                                            <p:strVal val="ppt_x"/>
                                          </p:val>
                                        </p:tav>
                                        <p:tav tm="100000">
                                          <p:val>
                                            <p:strVal val="1+ppt_w/2"/>
                                          </p:val>
                                        </p:tav>
                                      </p:tavLst>
                                    </p:anim>
                                    <p:anim calcmode="lin" valueType="num">
                                      <p:cBhvr additive="base">
                                        <p:cTn id="27" dur="1000"/>
                                        <p:tgtEl>
                                          <p:spTgt spid="49"/>
                                        </p:tgtEl>
                                        <p:attrNameLst>
                                          <p:attrName>ppt_y</p:attrName>
                                        </p:attrNameLst>
                                      </p:cBhvr>
                                      <p:tavLst>
                                        <p:tav tm="0">
                                          <p:val>
                                            <p:strVal val="ppt_y"/>
                                          </p:val>
                                        </p:tav>
                                        <p:tav tm="100000">
                                          <p:val>
                                            <p:strVal val="0-ppt_h/2"/>
                                          </p:val>
                                        </p:tav>
                                      </p:tavLst>
                                    </p:anim>
                                    <p:set>
                                      <p:cBhvr>
                                        <p:cTn id="28" dur="1" fill="hold">
                                          <p:stCondLst>
                                            <p:cond delay="999"/>
                                          </p:stCondLst>
                                        </p:cTn>
                                        <p:tgtEl>
                                          <p:spTgt spid="49"/>
                                        </p:tgtEl>
                                        <p:attrNameLst>
                                          <p:attrName>style.visibility</p:attrName>
                                        </p:attrNameLst>
                                      </p:cBhvr>
                                      <p:to>
                                        <p:strVal val="hidden"/>
                                      </p:to>
                                    </p:set>
                                  </p:childTnLst>
                                </p:cTn>
                              </p:par>
                              <p:par>
                                <p:cTn id="29" presetID="2" presetClass="exit" presetSubtype="4" fill="hold" grpId="0" nodeType="withEffect">
                                  <p:stCondLst>
                                    <p:cond delay="0"/>
                                  </p:stCondLst>
                                  <p:childTnLst>
                                    <p:anim calcmode="lin" valueType="num">
                                      <p:cBhvr additive="base">
                                        <p:cTn id="30" dur="1000"/>
                                        <p:tgtEl>
                                          <p:spTgt spid="51"/>
                                        </p:tgtEl>
                                        <p:attrNameLst>
                                          <p:attrName>ppt_x</p:attrName>
                                        </p:attrNameLst>
                                      </p:cBhvr>
                                      <p:tavLst>
                                        <p:tav tm="0">
                                          <p:val>
                                            <p:strVal val="ppt_x"/>
                                          </p:val>
                                        </p:tav>
                                        <p:tav tm="100000">
                                          <p:val>
                                            <p:strVal val="ppt_x"/>
                                          </p:val>
                                        </p:tav>
                                      </p:tavLst>
                                    </p:anim>
                                    <p:anim calcmode="lin" valueType="num">
                                      <p:cBhvr additive="base">
                                        <p:cTn id="31" dur="1000"/>
                                        <p:tgtEl>
                                          <p:spTgt spid="51"/>
                                        </p:tgtEl>
                                        <p:attrNameLst>
                                          <p:attrName>ppt_y</p:attrName>
                                        </p:attrNameLst>
                                      </p:cBhvr>
                                      <p:tavLst>
                                        <p:tav tm="0">
                                          <p:val>
                                            <p:strVal val="ppt_y"/>
                                          </p:val>
                                        </p:tav>
                                        <p:tav tm="100000">
                                          <p:val>
                                            <p:strVal val="1+ppt_h/2"/>
                                          </p:val>
                                        </p:tav>
                                      </p:tavLst>
                                    </p:anim>
                                    <p:set>
                                      <p:cBhvr>
                                        <p:cTn id="32" dur="1" fill="hold">
                                          <p:stCondLst>
                                            <p:cond delay="999"/>
                                          </p:stCondLst>
                                        </p:cTn>
                                        <p:tgtEl>
                                          <p:spTgt spid="51"/>
                                        </p:tgtEl>
                                        <p:attrNameLst>
                                          <p:attrName>style.visibility</p:attrName>
                                        </p:attrNameLst>
                                      </p:cBhvr>
                                      <p:to>
                                        <p:strVal val="hidden"/>
                                      </p:to>
                                    </p:set>
                                  </p:childTnLst>
                                </p:cTn>
                              </p:par>
                            </p:childTnLst>
                          </p:cTn>
                        </p:par>
                        <p:par>
                          <p:cTn id="33" fill="hold">
                            <p:stCondLst>
                              <p:cond delay="1000"/>
                            </p:stCondLst>
                            <p:childTnLst>
                              <p:par>
                                <p:cTn id="34" presetID="2" presetClass="entr" presetSubtype="4"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 calcmode="lin" valueType="num">
                                      <p:cBhvr additive="base">
                                        <p:cTn id="36" dur="500" fill="hold"/>
                                        <p:tgtEl>
                                          <p:spTgt spid="37"/>
                                        </p:tgtEl>
                                        <p:attrNameLst>
                                          <p:attrName>ppt_x</p:attrName>
                                        </p:attrNameLst>
                                      </p:cBhvr>
                                      <p:tavLst>
                                        <p:tav tm="0">
                                          <p:val>
                                            <p:strVal val="#ppt_x"/>
                                          </p:val>
                                        </p:tav>
                                        <p:tav tm="100000">
                                          <p:val>
                                            <p:strVal val="#ppt_x"/>
                                          </p:val>
                                        </p:tav>
                                      </p:tavLst>
                                    </p:anim>
                                    <p:anim calcmode="lin" valueType="num">
                                      <p:cBhvr additive="base">
                                        <p:cTn id="37" dur="500" fill="hold"/>
                                        <p:tgtEl>
                                          <p:spTgt spid="37"/>
                                        </p:tgtEl>
                                        <p:attrNameLst>
                                          <p:attrName>ppt_y</p:attrName>
                                        </p:attrNameLst>
                                      </p:cBhvr>
                                      <p:tavLst>
                                        <p:tav tm="0">
                                          <p:val>
                                            <p:strVal val="1+#ppt_h/2"/>
                                          </p:val>
                                        </p:tav>
                                        <p:tav tm="100000">
                                          <p:val>
                                            <p:strVal val="#ppt_y"/>
                                          </p:val>
                                        </p:tav>
                                      </p:tavLst>
                                    </p:anim>
                                  </p:childTnLst>
                                </p:cTn>
                              </p:par>
                            </p:childTnLst>
                          </p:cTn>
                        </p:par>
                        <p:par>
                          <p:cTn id="38" fill="hold">
                            <p:stCondLst>
                              <p:cond delay="1500"/>
                            </p:stCondLst>
                            <p:childTnLst>
                              <p:par>
                                <p:cTn id="39" presetID="9" presetClass="entr" presetSubtype="0" fill="hold" grpId="0" nodeType="after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dissolve">
                                      <p:cBhvr>
                                        <p:cTn id="41" dur="500"/>
                                        <p:tgtEl>
                                          <p:spTgt spid="52"/>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53"/>
                                        </p:tgtEl>
                                        <p:attrNameLst>
                                          <p:attrName>style.visibility</p:attrName>
                                        </p:attrNameLst>
                                      </p:cBhvr>
                                      <p:to>
                                        <p:strVal val="visible"/>
                                      </p:to>
                                    </p:set>
                                    <p:animEffect transition="in" filter="dissolve">
                                      <p:cBhvr>
                                        <p:cTn id="44" dur="500"/>
                                        <p:tgtEl>
                                          <p:spTgt spid="53"/>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dissolve">
                                      <p:cBhvr>
                                        <p:cTn id="47" dur="500"/>
                                        <p:tgtEl>
                                          <p:spTgt spid="54"/>
                                        </p:tgtEl>
                                      </p:cBhvr>
                                    </p:animEffect>
                                  </p:childTnLst>
                                </p:cTn>
                              </p:par>
                            </p:childTnLst>
                          </p:cTn>
                        </p:par>
                        <p:par>
                          <p:cTn id="48" fill="hold">
                            <p:stCondLst>
                              <p:cond delay="2000"/>
                            </p:stCondLst>
                            <p:childTnLst>
                              <p:par>
                                <p:cTn id="49" presetID="9" presetClass="entr" presetSubtype="0" fill="hold" grpId="0" nodeType="afterEffect">
                                  <p:stCondLst>
                                    <p:cond delay="0"/>
                                  </p:stCondLst>
                                  <p:childTnLst>
                                    <p:set>
                                      <p:cBhvr>
                                        <p:cTn id="50" dur="1" fill="hold">
                                          <p:stCondLst>
                                            <p:cond delay="0"/>
                                          </p:stCondLst>
                                        </p:cTn>
                                        <p:tgtEl>
                                          <p:spTgt spid="50"/>
                                        </p:tgtEl>
                                        <p:attrNameLst>
                                          <p:attrName>style.visibility</p:attrName>
                                        </p:attrNameLst>
                                      </p:cBhvr>
                                      <p:to>
                                        <p:strVal val="visible"/>
                                      </p:to>
                                    </p:set>
                                    <p:animEffect transition="in" filter="dissolve">
                                      <p:cBhvr>
                                        <p:cTn id="51" dur="500"/>
                                        <p:tgtEl>
                                          <p:spTgt spid="50"/>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3" fill="hold" nodeType="clickEffect">
                                  <p:stCondLst>
                                    <p:cond delay="0"/>
                                  </p:stCondLst>
                                  <p:childTnLst>
                                    <p:set>
                                      <p:cBhvr>
                                        <p:cTn id="55" dur="1" fill="hold">
                                          <p:stCondLst>
                                            <p:cond delay="0"/>
                                          </p:stCondLst>
                                        </p:cTn>
                                        <p:tgtEl>
                                          <p:spTgt spid="3"/>
                                        </p:tgtEl>
                                        <p:attrNameLst>
                                          <p:attrName>style.visibility</p:attrName>
                                        </p:attrNameLst>
                                      </p:cBhvr>
                                      <p:to>
                                        <p:strVal val="visible"/>
                                      </p:to>
                                    </p:set>
                                    <p:anim calcmode="lin" valueType="num">
                                      <p:cBhvr additive="base">
                                        <p:cTn id="56" dur="500" fill="hold"/>
                                        <p:tgtEl>
                                          <p:spTgt spid="3"/>
                                        </p:tgtEl>
                                        <p:attrNameLst>
                                          <p:attrName>ppt_x</p:attrName>
                                        </p:attrNameLst>
                                      </p:cBhvr>
                                      <p:tavLst>
                                        <p:tav tm="0">
                                          <p:val>
                                            <p:strVal val="1+#ppt_w/2"/>
                                          </p:val>
                                        </p:tav>
                                        <p:tav tm="100000">
                                          <p:val>
                                            <p:strVal val="#ppt_x"/>
                                          </p:val>
                                        </p:tav>
                                      </p:tavLst>
                                    </p:anim>
                                    <p:anim calcmode="lin" valueType="num">
                                      <p:cBhvr additive="base">
                                        <p:cTn id="57"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44" grpId="0" animBg="1"/>
      <p:bldP spid="45" grpId="0" animBg="1"/>
      <p:bldP spid="46" grpId="0"/>
      <p:bldP spid="47" grpId="0"/>
      <p:bldP spid="48" grpId="0" animBg="1"/>
      <p:bldP spid="49" grpId="0"/>
      <p:bldP spid="50" grpId="0"/>
      <p:bldP spid="51" grpId="0"/>
      <p:bldP spid="52" grpId="0" animBg="1"/>
      <p:bldP spid="53" grpId="0" animBg="1"/>
      <p:bldP spid="54"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7" descr="4h.jpg"/>
          <p:cNvPicPr>
            <a:picLocks noChangeAspect="1"/>
          </p:cNvPicPr>
          <p:nvPr/>
        </p:nvPicPr>
        <p:blipFill>
          <a:blip r:embed="rId2"/>
          <a:stretch>
            <a:fillRect/>
          </a:stretch>
        </p:blipFill>
        <p:spPr>
          <a:xfrm>
            <a:off x="713420" y="324867"/>
            <a:ext cx="4142351" cy="4322453"/>
          </a:xfrm>
          <a:prstGeom prst="rect">
            <a:avLst/>
          </a:prstGeom>
        </p:spPr>
      </p:pic>
      <p:sp>
        <p:nvSpPr>
          <p:cNvPr id="9" name="TextBox 8"/>
          <p:cNvSpPr txBox="1"/>
          <p:nvPr/>
        </p:nvSpPr>
        <p:spPr>
          <a:xfrm>
            <a:off x="5129681" y="1718232"/>
            <a:ext cx="3726908" cy="1938992"/>
          </a:xfrm>
          <a:prstGeom prst="rect">
            <a:avLst/>
          </a:prstGeom>
          <a:noFill/>
        </p:spPr>
        <p:txBody>
          <a:bodyPr wrap="square" rtlCol="0">
            <a:spAutoFit/>
          </a:bodyPr>
          <a:lstStyle/>
          <a:p>
            <a:r>
              <a:rPr lang="en-US" sz="2000" dirty="0">
                <a:solidFill>
                  <a:schemeClr val="bg1"/>
                </a:solidFill>
                <a:latin typeface="InkyDinky"/>
                <a:cs typeface="InkyDinky"/>
              </a:rPr>
              <a:t>I pledge my </a:t>
            </a:r>
            <a:r>
              <a:rPr lang="en-US" sz="2000" dirty="0">
                <a:solidFill>
                  <a:srgbClr val="FFFF00"/>
                </a:solidFill>
                <a:latin typeface="InkyDinky"/>
                <a:cs typeface="InkyDinky"/>
              </a:rPr>
              <a:t>head</a:t>
            </a:r>
            <a:r>
              <a:rPr lang="en-US" sz="2000" dirty="0">
                <a:solidFill>
                  <a:schemeClr val="bg1"/>
                </a:solidFill>
                <a:latin typeface="InkyDinky"/>
                <a:cs typeface="InkyDinky"/>
              </a:rPr>
              <a:t> to clearer </a:t>
            </a:r>
            <a:r>
              <a:rPr lang="en-US" sz="2000" dirty="0" err="1">
                <a:solidFill>
                  <a:schemeClr val="bg1"/>
                </a:solidFill>
                <a:latin typeface="InkyDinky"/>
                <a:cs typeface="InkyDinky"/>
              </a:rPr>
              <a:t>thinking, my</a:t>
            </a:r>
            <a:r>
              <a:rPr lang="en-US" sz="2000" dirty="0">
                <a:solidFill>
                  <a:schemeClr val="bg1"/>
                </a:solidFill>
                <a:latin typeface="InkyDinky"/>
                <a:cs typeface="InkyDinky"/>
              </a:rPr>
              <a:t> heart to greater </a:t>
            </a:r>
            <a:r>
              <a:rPr lang="en-US" sz="2000" dirty="0" err="1">
                <a:solidFill>
                  <a:schemeClr val="bg1"/>
                </a:solidFill>
                <a:latin typeface="InkyDinky"/>
                <a:cs typeface="InkyDinky"/>
              </a:rPr>
              <a:t>loyalty, my</a:t>
            </a:r>
            <a:r>
              <a:rPr lang="en-US" sz="2000" dirty="0">
                <a:solidFill>
                  <a:schemeClr val="bg1"/>
                </a:solidFill>
                <a:latin typeface="InkyDinky"/>
                <a:cs typeface="InkyDinky"/>
              </a:rPr>
              <a:t> hands to larger </a:t>
            </a:r>
            <a:r>
              <a:rPr lang="en-US" sz="2000" dirty="0" err="1">
                <a:solidFill>
                  <a:schemeClr val="bg1"/>
                </a:solidFill>
                <a:latin typeface="InkyDinky"/>
                <a:cs typeface="InkyDinky"/>
              </a:rPr>
              <a:t>service, and</a:t>
            </a:r>
            <a:r>
              <a:rPr lang="en-US" sz="2000" dirty="0">
                <a:solidFill>
                  <a:schemeClr val="bg1"/>
                </a:solidFill>
                <a:latin typeface="InkyDinky"/>
                <a:cs typeface="InkyDinky"/>
              </a:rPr>
              <a:t> my health to better </a:t>
            </a:r>
            <a:r>
              <a:rPr lang="en-US" sz="2000" dirty="0" err="1">
                <a:solidFill>
                  <a:schemeClr val="bg1"/>
                </a:solidFill>
                <a:latin typeface="InkyDinky"/>
                <a:cs typeface="InkyDinky"/>
              </a:rPr>
              <a:t>living, for</a:t>
            </a:r>
            <a:r>
              <a:rPr lang="en-US" sz="2000" dirty="0">
                <a:solidFill>
                  <a:schemeClr val="bg1"/>
                </a:solidFill>
                <a:latin typeface="InkyDinky"/>
                <a:cs typeface="InkyDinky"/>
              </a:rPr>
              <a:t> my club, my community, my country, and my world!</a:t>
            </a:r>
          </a:p>
        </p:txBody>
      </p:sp>
      <p:sp>
        <p:nvSpPr>
          <p:cNvPr id="10" name="TextBox 9"/>
          <p:cNvSpPr txBox="1"/>
          <p:nvPr/>
        </p:nvSpPr>
        <p:spPr>
          <a:xfrm>
            <a:off x="4980271" y="1269997"/>
            <a:ext cx="2025315" cy="369332"/>
          </a:xfrm>
          <a:prstGeom prst="rect">
            <a:avLst/>
          </a:prstGeom>
          <a:noFill/>
        </p:spPr>
        <p:txBody>
          <a:bodyPr wrap="square" rtlCol="0">
            <a:spAutoFit/>
          </a:bodyPr>
          <a:lstStyle/>
          <a:p>
            <a:r>
              <a:rPr lang="en-US" b="1" dirty="0" smtClean="0">
                <a:solidFill>
                  <a:srgbClr val="FFFFFF"/>
                </a:solidFill>
              </a:rPr>
              <a:t>The 4-H Pledge</a:t>
            </a:r>
            <a:endParaRPr lang="en-US" b="1" dirty="0">
              <a:solidFill>
                <a:srgbClr val="FFFFFF"/>
              </a:solidFill>
            </a:endParaRPr>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5129681" y="406674"/>
            <a:ext cx="3726908" cy="1953954"/>
          </a:xfrm>
          <a:prstGeom prst="rect">
            <a:avLst/>
          </a:prstGeom>
          <a:noFill/>
        </p:spPr>
        <p:txBody>
          <a:bodyPr wrap="square" rtlCol="0">
            <a:spAutoFit/>
          </a:bodyPr>
          <a:lstStyle/>
          <a:p>
            <a:pPr algn="ct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a:t>
            </a:r>
          </a:p>
          <a:p>
            <a:pPr algn="ctr">
              <a:lnSpc>
                <a:spcPts val="4700"/>
              </a:lnSpc>
            </a:pPr>
            <a:endParaRPr lang="en-US" sz="3200" dirty="0" smtClean="0">
              <a:solidFill>
                <a:schemeClr val="bg1"/>
              </a:solidFill>
              <a:latin typeface="InkyDinky"/>
              <a:cs typeface="InkyDinky"/>
            </a:endParaRPr>
          </a:p>
          <a:p>
            <a:pPr algn="ct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EART</a:t>
            </a:r>
          </a:p>
        </p:txBody>
      </p:sp>
      <p:sp>
        <p:nvSpPr>
          <p:cNvPr id="4" name="TextBox 3"/>
          <p:cNvSpPr txBox="1"/>
          <p:nvPr/>
        </p:nvSpPr>
        <p:spPr>
          <a:xfrm>
            <a:off x="132807" y="1211893"/>
            <a:ext cx="4864073" cy="523220"/>
          </a:xfrm>
          <a:prstGeom prst="rect">
            <a:avLst/>
          </a:prstGeom>
          <a:noFill/>
        </p:spPr>
        <p:txBody>
          <a:bodyPr wrap="square" rtlCol="0">
            <a:spAutoFit/>
          </a:bodyPr>
          <a:lstStyle/>
          <a:p>
            <a:r>
              <a:rPr lang="en-US" sz="2800" dirty="0" smtClean="0">
                <a:solidFill>
                  <a:srgbClr val="FFFF00"/>
                </a:solidFill>
                <a:latin typeface="BlackJackRegular"/>
                <a:cs typeface="BlackJackRegular"/>
              </a:rPr>
              <a:t>The Christian</a:t>
            </a:r>
            <a:endParaRPr lang="en-US" sz="2800" dirty="0">
              <a:solidFill>
                <a:srgbClr val="FFFF00"/>
              </a:solidFill>
              <a:latin typeface="BlackJackRegular"/>
              <a:cs typeface="BlackJackRegular"/>
            </a:endParaRPr>
          </a:p>
        </p:txBody>
      </p:sp>
      <p:sp>
        <p:nvSpPr>
          <p:cNvPr id="7" name="TextBox 6"/>
          <p:cNvSpPr txBox="1"/>
          <p:nvPr/>
        </p:nvSpPr>
        <p:spPr>
          <a:xfrm>
            <a:off x="730440" y="1934330"/>
            <a:ext cx="4266440" cy="2215991"/>
          </a:xfrm>
          <a:prstGeom prst="rect">
            <a:avLst/>
          </a:prstGeom>
          <a:noFill/>
        </p:spPr>
        <p:txBody>
          <a:bodyPr wrap="square" rtlCol="0">
            <a:spAutoFit/>
          </a:bodyPr>
          <a:lstStyle/>
          <a:p>
            <a:r>
              <a:rPr lang="en-US" sz="13800" dirty="0" smtClean="0">
                <a:solidFill>
                  <a:srgbClr val="1B6940"/>
                </a:solidFill>
                <a:latin typeface="Due Date"/>
                <a:cs typeface="Due Date"/>
              </a:rPr>
              <a:t>4-H</a:t>
            </a:r>
            <a:endParaRPr lang="en-US" sz="13800" dirty="0">
              <a:solidFill>
                <a:srgbClr val="1B6940"/>
              </a:solidFill>
              <a:latin typeface="Due Date"/>
              <a:cs typeface="Due Date"/>
            </a:endParaRPr>
          </a:p>
        </p:txBody>
      </p:sp>
      <p:sp>
        <p:nvSpPr>
          <p:cNvPr id="10" name="TextBox 9"/>
          <p:cNvSpPr txBox="1"/>
          <p:nvPr/>
        </p:nvSpPr>
        <p:spPr>
          <a:xfrm>
            <a:off x="6150650"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sp>
        <p:nvSpPr>
          <p:cNvPr id="11" name="TextBox 10"/>
          <p:cNvSpPr txBox="1"/>
          <p:nvPr/>
        </p:nvSpPr>
        <p:spPr>
          <a:xfrm>
            <a:off x="6258550" y="2170660"/>
            <a:ext cx="1518985"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Greater Loyalty</a:t>
            </a:r>
            <a:endParaRPr lang="en-US" dirty="0">
              <a:solidFill>
                <a:schemeClr val="tx2">
                  <a:lumMod val="20000"/>
                  <a:lumOff val="80000"/>
                </a:schemeClr>
              </a:solidFill>
              <a:latin typeface="BlackJackRegular"/>
              <a:cs typeface="BlackJackRegular"/>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2000"/>
                                        <p:tgtEl>
                                          <p:spTgt spid="9">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P spid="11" grpId="0"/>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EART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Greater Loyalty</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HEART</a:t>
            </a:r>
            <a:endParaRPr lang="en-US" sz="3600" dirty="0">
              <a:solidFill>
                <a:schemeClr val="bg1"/>
              </a:solidFill>
              <a:latin typeface="InkyDinky"/>
              <a:cs typeface="InkyDinky"/>
            </a:endParaRPr>
          </a:p>
        </p:txBody>
      </p:sp>
      <p:sp>
        <p:nvSpPr>
          <p:cNvPr id="17" name="TextBox 16"/>
          <p:cNvSpPr txBox="1"/>
          <p:nvPr/>
        </p:nvSpPr>
        <p:spPr>
          <a:xfrm>
            <a:off x="439924" y="2041019"/>
            <a:ext cx="7802437" cy="1569660"/>
          </a:xfrm>
          <a:prstGeom prst="rect">
            <a:avLst/>
          </a:prstGeom>
          <a:noFill/>
        </p:spPr>
        <p:txBody>
          <a:bodyPr wrap="square" rtlCol="0">
            <a:spAutoFit/>
          </a:bodyPr>
          <a:lstStyle/>
          <a:p>
            <a:r>
              <a:rPr lang="en-US" sz="2400" dirty="0" smtClean="0">
                <a:solidFill>
                  <a:schemeClr val="bg1"/>
                </a:solidFill>
                <a:latin typeface="InkyDinky"/>
                <a:cs typeface="InkyDinky"/>
              </a:rPr>
              <a:t>For the love of Christ compels us, because we judge thus: that if One died for all, then all died; </a:t>
            </a:r>
            <a:r>
              <a:rPr lang="en-US" sz="2400" baseline="30000" dirty="0" smtClean="0">
                <a:solidFill>
                  <a:schemeClr val="bg1"/>
                </a:solidFill>
                <a:latin typeface="InkyDinky"/>
                <a:cs typeface="InkyDinky"/>
              </a:rPr>
              <a:t>15</a:t>
            </a:r>
            <a:r>
              <a:rPr lang="en-US" sz="2400" dirty="0" smtClean="0">
                <a:solidFill>
                  <a:schemeClr val="bg1"/>
                </a:solidFill>
                <a:latin typeface="InkyDinky"/>
                <a:cs typeface="InkyDinky"/>
              </a:rPr>
              <a:t> and He died for all, that those who live should live no longer for themselves, but for Him who died for them and rose again.</a:t>
            </a:r>
            <a:endParaRPr lang="en-US" sz="2400" dirty="0">
              <a:solidFill>
                <a:schemeClr val="bg1"/>
              </a:solidFill>
              <a:latin typeface="InkyDinky"/>
              <a:cs typeface="InkyDinky"/>
            </a:endParaRPr>
          </a:p>
        </p:txBody>
      </p:sp>
      <p:sp>
        <p:nvSpPr>
          <p:cNvPr id="18" name="TextBox 17"/>
          <p:cNvSpPr txBox="1"/>
          <p:nvPr/>
        </p:nvSpPr>
        <p:spPr>
          <a:xfrm>
            <a:off x="431623" y="1361289"/>
            <a:ext cx="6034439"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WANTS US TO CONNECT EMOTIONALLY!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623671"/>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2 Corinthians 5:14-15.</a:t>
            </a:r>
            <a:endParaRPr lang="en-US" sz="3200" dirty="0">
              <a:solidFill>
                <a:schemeClr val="accent3">
                  <a:lumMod val="40000"/>
                  <a:lumOff val="60000"/>
                </a:schemeClr>
              </a:solidFill>
              <a:latin typeface="BlackJackRegular"/>
              <a:cs typeface="BlackJackRegular"/>
            </a:endParaRPr>
          </a:p>
        </p:txBody>
      </p:sp>
      <p:pic>
        <p:nvPicPr>
          <p:cNvPr id="12" name="Picture 11" descr="heart.jpeg"/>
          <p:cNvPicPr>
            <a:picLocks noChangeAspect="1"/>
          </p:cNvPicPr>
          <p:nvPr/>
        </p:nvPicPr>
        <p:blipFill>
          <a:blip r:embed="rId2"/>
          <a:stretch>
            <a:fillRect/>
          </a:stretch>
        </p:blipFill>
        <p:spPr>
          <a:xfrm>
            <a:off x="7482657" y="3211641"/>
            <a:ext cx="1661343" cy="1993612"/>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2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1" grpId="0"/>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EART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Greater Loyalty</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HEART</a:t>
            </a:r>
            <a:endParaRPr lang="en-US" sz="3600" dirty="0">
              <a:solidFill>
                <a:schemeClr val="bg1"/>
              </a:solidFill>
              <a:latin typeface="InkyDinky"/>
              <a:cs typeface="InkyDinky"/>
            </a:endParaRPr>
          </a:p>
        </p:txBody>
      </p:sp>
      <p:sp>
        <p:nvSpPr>
          <p:cNvPr id="17" name="TextBox 16"/>
          <p:cNvSpPr txBox="1"/>
          <p:nvPr/>
        </p:nvSpPr>
        <p:spPr>
          <a:xfrm>
            <a:off x="439924" y="2041019"/>
            <a:ext cx="7802437" cy="1569660"/>
          </a:xfrm>
          <a:prstGeom prst="rect">
            <a:avLst/>
          </a:prstGeom>
          <a:noFill/>
        </p:spPr>
        <p:txBody>
          <a:bodyPr wrap="square" rtlCol="0">
            <a:spAutoFit/>
          </a:bodyPr>
          <a:lstStyle/>
          <a:p>
            <a:r>
              <a:rPr lang="en-US" sz="2400" dirty="0" smtClean="0">
                <a:solidFill>
                  <a:schemeClr val="bg1"/>
                </a:solidFill>
                <a:latin typeface="InkyDinky"/>
                <a:cs typeface="InkyDinky"/>
              </a:rPr>
              <a:t>For the </a:t>
            </a:r>
            <a:r>
              <a:rPr lang="en-US" sz="2400" dirty="0" smtClean="0">
                <a:solidFill>
                  <a:srgbClr val="FF0000"/>
                </a:solidFill>
                <a:latin typeface="InkyDinky"/>
                <a:cs typeface="InkyDinky"/>
              </a:rPr>
              <a:t>love of Christ compels us</a:t>
            </a:r>
            <a:r>
              <a:rPr lang="en-US" sz="2400" dirty="0" smtClean="0">
                <a:solidFill>
                  <a:schemeClr val="bg1"/>
                </a:solidFill>
                <a:latin typeface="InkyDinky"/>
                <a:cs typeface="InkyDinky"/>
              </a:rPr>
              <a:t>, because we judge thus: that if One died for all, then all died; </a:t>
            </a:r>
            <a:r>
              <a:rPr lang="en-US" sz="2400" baseline="30000" dirty="0" smtClean="0">
                <a:solidFill>
                  <a:schemeClr val="bg1"/>
                </a:solidFill>
                <a:latin typeface="InkyDinky"/>
                <a:cs typeface="InkyDinky"/>
              </a:rPr>
              <a:t>15</a:t>
            </a:r>
            <a:r>
              <a:rPr lang="en-US" sz="2400" dirty="0" smtClean="0">
                <a:solidFill>
                  <a:schemeClr val="bg1"/>
                </a:solidFill>
                <a:latin typeface="InkyDinky"/>
                <a:cs typeface="InkyDinky"/>
              </a:rPr>
              <a:t> and He died for all, that those who live should live no longer for themselves, but for Him who died for them and rose again.</a:t>
            </a:r>
            <a:endParaRPr lang="en-US" sz="2400" dirty="0">
              <a:solidFill>
                <a:schemeClr val="bg1"/>
              </a:solidFill>
              <a:latin typeface="InkyDinky"/>
              <a:cs typeface="InkyDinky"/>
            </a:endParaRPr>
          </a:p>
        </p:txBody>
      </p:sp>
      <p:sp>
        <p:nvSpPr>
          <p:cNvPr id="18" name="TextBox 17"/>
          <p:cNvSpPr txBox="1"/>
          <p:nvPr/>
        </p:nvSpPr>
        <p:spPr>
          <a:xfrm>
            <a:off x="431623" y="1361289"/>
            <a:ext cx="6034439"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WANTS US TO CONNECT EMOTIONALLY!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623671"/>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2 Corinthians 5:14-15.</a:t>
            </a:r>
            <a:endParaRPr lang="en-US" sz="3200" dirty="0">
              <a:solidFill>
                <a:schemeClr val="accent3">
                  <a:lumMod val="40000"/>
                  <a:lumOff val="60000"/>
                </a:schemeClr>
              </a:solidFill>
              <a:latin typeface="BlackJackRegular"/>
              <a:cs typeface="BlackJackRegular"/>
            </a:endParaRPr>
          </a:p>
        </p:txBody>
      </p:sp>
      <p:pic>
        <p:nvPicPr>
          <p:cNvPr id="12" name="Picture 11" descr="heart.jpeg"/>
          <p:cNvPicPr>
            <a:picLocks noChangeAspect="1"/>
          </p:cNvPicPr>
          <p:nvPr/>
        </p:nvPicPr>
        <p:blipFill>
          <a:blip r:embed="rId2"/>
          <a:stretch>
            <a:fillRect/>
          </a:stretch>
        </p:blipFill>
        <p:spPr>
          <a:xfrm>
            <a:off x="7482657" y="3211641"/>
            <a:ext cx="1661343" cy="1993612"/>
          </a:xfrm>
          <a:prstGeom prst="rect">
            <a:avLst/>
          </a:prstGeom>
        </p:spPr>
      </p:pic>
    </p:spTree>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EART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Greater Loyalty</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HEART</a:t>
            </a:r>
            <a:endParaRPr lang="en-US" sz="3600" dirty="0">
              <a:solidFill>
                <a:schemeClr val="bg1"/>
              </a:solidFill>
              <a:latin typeface="InkyDinky"/>
              <a:cs typeface="InkyDinky"/>
            </a:endParaRPr>
          </a:p>
        </p:txBody>
      </p:sp>
      <p:sp>
        <p:nvSpPr>
          <p:cNvPr id="17" name="TextBox 16"/>
          <p:cNvSpPr txBox="1"/>
          <p:nvPr/>
        </p:nvSpPr>
        <p:spPr>
          <a:xfrm>
            <a:off x="439924" y="2223641"/>
            <a:ext cx="7802437" cy="830997"/>
          </a:xfrm>
          <a:prstGeom prst="rect">
            <a:avLst/>
          </a:prstGeom>
          <a:noFill/>
        </p:spPr>
        <p:txBody>
          <a:bodyPr wrap="square" rtlCol="0">
            <a:spAutoFit/>
          </a:bodyPr>
          <a:lstStyle/>
          <a:p>
            <a:r>
              <a:rPr lang="en-US" sz="2400" dirty="0" smtClean="0">
                <a:solidFill>
                  <a:schemeClr val="bg1"/>
                </a:solidFill>
                <a:latin typeface="InkyDinky"/>
                <a:cs typeface="InkyDinky"/>
              </a:rPr>
              <a:t>For God so loved the world that He gave His only begotten Son, that whoever believes in Him should not perish but have everlasting life.</a:t>
            </a:r>
            <a:endParaRPr lang="en-US" sz="2400" dirty="0">
              <a:solidFill>
                <a:schemeClr val="bg1"/>
              </a:solidFill>
              <a:latin typeface="InkyDinky"/>
              <a:cs typeface="InkyDinky"/>
            </a:endParaRPr>
          </a:p>
        </p:txBody>
      </p:sp>
      <p:sp>
        <p:nvSpPr>
          <p:cNvPr id="18" name="TextBox 17"/>
          <p:cNvSpPr txBox="1"/>
          <p:nvPr/>
        </p:nvSpPr>
        <p:spPr>
          <a:xfrm>
            <a:off x="431623" y="1361289"/>
            <a:ext cx="6034439"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WANTS US TO CONNECT EMOTIONALLY!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341437"/>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John 3:16.</a:t>
            </a:r>
            <a:endParaRPr lang="en-US" sz="3200" dirty="0">
              <a:solidFill>
                <a:schemeClr val="accent3">
                  <a:lumMod val="40000"/>
                  <a:lumOff val="60000"/>
                </a:schemeClr>
              </a:solidFill>
              <a:latin typeface="BlackJackRegular"/>
              <a:cs typeface="BlackJackRegular"/>
            </a:endParaRPr>
          </a:p>
        </p:txBody>
      </p:sp>
      <p:pic>
        <p:nvPicPr>
          <p:cNvPr id="12" name="Picture 11" descr="heart.jpeg"/>
          <p:cNvPicPr>
            <a:picLocks noChangeAspect="1"/>
          </p:cNvPicPr>
          <p:nvPr/>
        </p:nvPicPr>
        <p:blipFill>
          <a:blip r:embed="rId2"/>
          <a:stretch>
            <a:fillRect/>
          </a:stretch>
        </p:blipFill>
        <p:spPr>
          <a:xfrm>
            <a:off x="7482657" y="3211641"/>
            <a:ext cx="1661343" cy="1993612"/>
          </a:xfrm>
          <a:prstGeom prst="rect">
            <a:avLst/>
          </a:prstGeom>
        </p:spPr>
      </p:pic>
    </p:spTree>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EART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Greater Loyalty</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HEART</a:t>
            </a:r>
            <a:endParaRPr lang="en-US" sz="3600" dirty="0">
              <a:solidFill>
                <a:schemeClr val="bg1"/>
              </a:solidFill>
              <a:latin typeface="InkyDinky"/>
              <a:cs typeface="InkyDinky"/>
            </a:endParaRPr>
          </a:p>
        </p:txBody>
      </p:sp>
      <p:sp>
        <p:nvSpPr>
          <p:cNvPr id="17" name="TextBox 16"/>
          <p:cNvSpPr txBox="1"/>
          <p:nvPr/>
        </p:nvSpPr>
        <p:spPr>
          <a:xfrm>
            <a:off x="439924" y="2223641"/>
            <a:ext cx="7802437" cy="830997"/>
          </a:xfrm>
          <a:prstGeom prst="rect">
            <a:avLst/>
          </a:prstGeom>
          <a:noFill/>
        </p:spPr>
        <p:txBody>
          <a:bodyPr wrap="square" rtlCol="0">
            <a:spAutoFit/>
          </a:bodyPr>
          <a:lstStyle/>
          <a:p>
            <a:r>
              <a:rPr lang="en-US" sz="2400" dirty="0" smtClean="0">
                <a:solidFill>
                  <a:schemeClr val="bg1"/>
                </a:solidFill>
                <a:latin typeface="InkyDinky"/>
                <a:cs typeface="InkyDinky"/>
              </a:rPr>
              <a:t>For </a:t>
            </a:r>
            <a:r>
              <a:rPr lang="en-US" sz="2400" dirty="0" smtClean="0">
                <a:solidFill>
                  <a:srgbClr val="FF0000"/>
                </a:solidFill>
                <a:latin typeface="InkyDinky"/>
                <a:cs typeface="InkyDinky"/>
              </a:rPr>
              <a:t>God so loved the world</a:t>
            </a:r>
            <a:r>
              <a:rPr lang="en-US" sz="2400" dirty="0" smtClean="0">
                <a:solidFill>
                  <a:schemeClr val="bg1"/>
                </a:solidFill>
                <a:latin typeface="InkyDinky"/>
                <a:cs typeface="InkyDinky"/>
              </a:rPr>
              <a:t> that He gave His only begotten Son, that whoever believes in Him should not perish but have everlasting life.</a:t>
            </a:r>
            <a:endParaRPr lang="en-US" sz="2400" dirty="0">
              <a:solidFill>
                <a:schemeClr val="bg1"/>
              </a:solidFill>
              <a:latin typeface="InkyDinky"/>
              <a:cs typeface="InkyDinky"/>
            </a:endParaRPr>
          </a:p>
        </p:txBody>
      </p:sp>
      <p:sp>
        <p:nvSpPr>
          <p:cNvPr id="18" name="TextBox 17"/>
          <p:cNvSpPr txBox="1"/>
          <p:nvPr/>
        </p:nvSpPr>
        <p:spPr>
          <a:xfrm>
            <a:off x="431623" y="1361289"/>
            <a:ext cx="6034439"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WANTS US TO CONNECT EMOTIONALLY!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341437"/>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John 3:16.</a:t>
            </a:r>
            <a:endParaRPr lang="en-US" sz="3200" dirty="0">
              <a:solidFill>
                <a:schemeClr val="accent3">
                  <a:lumMod val="40000"/>
                  <a:lumOff val="60000"/>
                </a:schemeClr>
              </a:solidFill>
              <a:latin typeface="BlackJackRegular"/>
              <a:cs typeface="BlackJackRegular"/>
            </a:endParaRPr>
          </a:p>
        </p:txBody>
      </p:sp>
      <p:pic>
        <p:nvPicPr>
          <p:cNvPr id="12" name="Picture 11" descr="heart.jpeg"/>
          <p:cNvPicPr>
            <a:picLocks noChangeAspect="1"/>
          </p:cNvPicPr>
          <p:nvPr/>
        </p:nvPicPr>
        <p:blipFill>
          <a:blip r:embed="rId2"/>
          <a:stretch>
            <a:fillRect/>
          </a:stretch>
        </p:blipFill>
        <p:spPr>
          <a:xfrm>
            <a:off x="7482657" y="3211641"/>
            <a:ext cx="1661343" cy="1993612"/>
          </a:xfrm>
          <a:prstGeom prst="rect">
            <a:avLst/>
          </a:prstGeom>
        </p:spPr>
      </p:pic>
    </p:spTree>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EART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Greater Loyalty</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HEART</a:t>
            </a:r>
            <a:endParaRPr lang="en-US" sz="3600" dirty="0">
              <a:solidFill>
                <a:schemeClr val="bg1"/>
              </a:solidFill>
              <a:latin typeface="InkyDinky"/>
              <a:cs typeface="InkyDinky"/>
            </a:endParaRPr>
          </a:p>
        </p:txBody>
      </p:sp>
      <p:sp>
        <p:nvSpPr>
          <p:cNvPr id="17" name="TextBox 16"/>
          <p:cNvSpPr txBox="1"/>
          <p:nvPr/>
        </p:nvSpPr>
        <p:spPr>
          <a:xfrm>
            <a:off x="439924" y="2223641"/>
            <a:ext cx="7802437" cy="461665"/>
          </a:xfrm>
          <a:prstGeom prst="rect">
            <a:avLst/>
          </a:prstGeom>
          <a:noFill/>
        </p:spPr>
        <p:txBody>
          <a:bodyPr wrap="square" rtlCol="0">
            <a:spAutoFit/>
          </a:bodyPr>
          <a:lstStyle/>
          <a:p>
            <a:r>
              <a:rPr lang="en-US" sz="2400" dirty="0" smtClean="0">
                <a:solidFill>
                  <a:schemeClr val="bg1"/>
                </a:solidFill>
                <a:latin typeface="InkyDinky"/>
                <a:cs typeface="InkyDinky"/>
              </a:rPr>
              <a:t>We love Him because He first loved us.</a:t>
            </a:r>
            <a:endParaRPr lang="en-US" sz="2400" dirty="0">
              <a:solidFill>
                <a:schemeClr val="bg1"/>
              </a:solidFill>
              <a:latin typeface="InkyDinky"/>
              <a:cs typeface="InkyDinky"/>
            </a:endParaRPr>
          </a:p>
        </p:txBody>
      </p:sp>
      <p:sp>
        <p:nvSpPr>
          <p:cNvPr id="18" name="TextBox 17"/>
          <p:cNvSpPr txBox="1"/>
          <p:nvPr/>
        </p:nvSpPr>
        <p:spPr>
          <a:xfrm>
            <a:off x="431623" y="1361289"/>
            <a:ext cx="6034439"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WANTS US TO CONNECT EMOTIONALLY!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133912"/>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1 John 4:19.</a:t>
            </a:r>
            <a:endParaRPr lang="en-US" sz="3200" dirty="0">
              <a:solidFill>
                <a:schemeClr val="accent3">
                  <a:lumMod val="40000"/>
                  <a:lumOff val="60000"/>
                </a:schemeClr>
              </a:solidFill>
              <a:latin typeface="BlackJackRegular"/>
              <a:cs typeface="BlackJackRegular"/>
            </a:endParaRPr>
          </a:p>
        </p:txBody>
      </p:sp>
      <p:pic>
        <p:nvPicPr>
          <p:cNvPr id="12" name="Picture 11" descr="heart.jpeg"/>
          <p:cNvPicPr>
            <a:picLocks noChangeAspect="1"/>
          </p:cNvPicPr>
          <p:nvPr/>
        </p:nvPicPr>
        <p:blipFill>
          <a:blip r:embed="rId2"/>
          <a:stretch>
            <a:fillRect/>
          </a:stretch>
        </p:blipFill>
        <p:spPr>
          <a:xfrm>
            <a:off x="7482657" y="3211641"/>
            <a:ext cx="1661343" cy="1993612"/>
          </a:xfrm>
          <a:prstGeom prst="rect">
            <a:avLst/>
          </a:prstGeom>
        </p:spPr>
      </p:pic>
    </p:spTree>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EART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Greater Loyalty</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HEART</a:t>
            </a:r>
            <a:endParaRPr lang="en-US" sz="3600" dirty="0">
              <a:solidFill>
                <a:schemeClr val="bg1"/>
              </a:solidFill>
              <a:latin typeface="InkyDinky"/>
              <a:cs typeface="InkyDinky"/>
            </a:endParaRPr>
          </a:p>
        </p:txBody>
      </p:sp>
      <p:sp>
        <p:nvSpPr>
          <p:cNvPr id="17" name="TextBox 16"/>
          <p:cNvSpPr txBox="1"/>
          <p:nvPr/>
        </p:nvSpPr>
        <p:spPr>
          <a:xfrm>
            <a:off x="439924" y="2223641"/>
            <a:ext cx="7802437" cy="830997"/>
          </a:xfrm>
          <a:prstGeom prst="rect">
            <a:avLst/>
          </a:prstGeom>
          <a:noFill/>
        </p:spPr>
        <p:txBody>
          <a:bodyPr wrap="square" rtlCol="0">
            <a:spAutoFit/>
          </a:bodyPr>
          <a:lstStyle/>
          <a:p>
            <a:r>
              <a:rPr lang="en-US" sz="2400" dirty="0" smtClean="0">
                <a:solidFill>
                  <a:schemeClr val="bg1"/>
                </a:solidFill>
                <a:latin typeface="InkyDinky"/>
                <a:cs typeface="InkyDinky"/>
              </a:rPr>
              <a:t>But God be thanked that though you were slaves of sin, yet you obeyed from the heart that form of doctrine to which you were delivered.</a:t>
            </a:r>
            <a:endParaRPr lang="en-US" sz="2400" dirty="0">
              <a:solidFill>
                <a:schemeClr val="bg1"/>
              </a:solidFill>
              <a:latin typeface="InkyDinky"/>
              <a:cs typeface="InkyDinky"/>
            </a:endParaRPr>
          </a:p>
        </p:txBody>
      </p:sp>
      <p:sp>
        <p:nvSpPr>
          <p:cNvPr id="18" name="TextBox 17"/>
          <p:cNvSpPr txBox="1"/>
          <p:nvPr/>
        </p:nvSpPr>
        <p:spPr>
          <a:xfrm>
            <a:off x="431623" y="1361289"/>
            <a:ext cx="6034439"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WANTS US TO CONNECT EMOTIONALLY!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133912"/>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Romans 6:17.</a:t>
            </a:r>
            <a:endParaRPr lang="en-US" sz="3200" dirty="0">
              <a:solidFill>
                <a:schemeClr val="accent3">
                  <a:lumMod val="40000"/>
                  <a:lumOff val="60000"/>
                </a:schemeClr>
              </a:solidFill>
              <a:latin typeface="BlackJackRegular"/>
              <a:cs typeface="BlackJackRegular"/>
            </a:endParaRPr>
          </a:p>
        </p:txBody>
      </p:sp>
      <p:pic>
        <p:nvPicPr>
          <p:cNvPr id="12" name="Picture 11" descr="heart.jpeg"/>
          <p:cNvPicPr>
            <a:picLocks noChangeAspect="1"/>
          </p:cNvPicPr>
          <p:nvPr/>
        </p:nvPicPr>
        <p:blipFill>
          <a:blip r:embed="rId2"/>
          <a:stretch>
            <a:fillRect/>
          </a:stretch>
        </p:blipFill>
        <p:spPr>
          <a:xfrm>
            <a:off x="7482657" y="3211641"/>
            <a:ext cx="1661343" cy="1993612"/>
          </a:xfrm>
          <a:prstGeom prst="rect">
            <a:avLst/>
          </a:prstGeom>
        </p:spPr>
      </p:pic>
    </p:spTree>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EART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Greater Loyalty</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HEART</a:t>
            </a:r>
            <a:endParaRPr lang="en-US" sz="3600" dirty="0">
              <a:solidFill>
                <a:schemeClr val="bg1"/>
              </a:solidFill>
              <a:latin typeface="InkyDinky"/>
              <a:cs typeface="InkyDinky"/>
            </a:endParaRPr>
          </a:p>
        </p:txBody>
      </p:sp>
      <p:sp>
        <p:nvSpPr>
          <p:cNvPr id="17" name="TextBox 16"/>
          <p:cNvSpPr txBox="1"/>
          <p:nvPr/>
        </p:nvSpPr>
        <p:spPr>
          <a:xfrm>
            <a:off x="439924" y="2223641"/>
            <a:ext cx="7802437" cy="830997"/>
          </a:xfrm>
          <a:prstGeom prst="rect">
            <a:avLst/>
          </a:prstGeom>
          <a:noFill/>
        </p:spPr>
        <p:txBody>
          <a:bodyPr wrap="square" rtlCol="0">
            <a:spAutoFit/>
          </a:bodyPr>
          <a:lstStyle/>
          <a:p>
            <a:r>
              <a:rPr lang="en-US" sz="2400" dirty="0" smtClean="0">
                <a:solidFill>
                  <a:schemeClr val="bg1"/>
                </a:solidFill>
                <a:latin typeface="InkyDinky"/>
                <a:cs typeface="InkyDinky"/>
              </a:rPr>
              <a:t>But God be thanked that though you were slaves of sin, yet you obeyed </a:t>
            </a:r>
            <a:r>
              <a:rPr lang="en-US" sz="2400" dirty="0" smtClean="0">
                <a:solidFill>
                  <a:srgbClr val="FF0000"/>
                </a:solidFill>
                <a:latin typeface="InkyDinky"/>
                <a:cs typeface="InkyDinky"/>
              </a:rPr>
              <a:t>from the heart </a:t>
            </a:r>
            <a:r>
              <a:rPr lang="en-US" sz="2400" dirty="0" smtClean="0">
                <a:solidFill>
                  <a:schemeClr val="bg1"/>
                </a:solidFill>
                <a:latin typeface="InkyDinky"/>
                <a:cs typeface="InkyDinky"/>
              </a:rPr>
              <a:t>that form of doctrine to which you were delivered.</a:t>
            </a:r>
            <a:endParaRPr lang="en-US" sz="2400" dirty="0">
              <a:solidFill>
                <a:schemeClr val="bg1"/>
              </a:solidFill>
              <a:latin typeface="InkyDinky"/>
              <a:cs typeface="InkyDinky"/>
            </a:endParaRPr>
          </a:p>
        </p:txBody>
      </p:sp>
      <p:sp>
        <p:nvSpPr>
          <p:cNvPr id="18" name="TextBox 17"/>
          <p:cNvSpPr txBox="1"/>
          <p:nvPr/>
        </p:nvSpPr>
        <p:spPr>
          <a:xfrm>
            <a:off x="431623" y="1361289"/>
            <a:ext cx="6034439"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WANTS US TO CONNECT EMOTIONALLY!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133912"/>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Romans 6:17.</a:t>
            </a:r>
            <a:endParaRPr lang="en-US" sz="3200" dirty="0">
              <a:solidFill>
                <a:schemeClr val="accent3">
                  <a:lumMod val="40000"/>
                  <a:lumOff val="60000"/>
                </a:schemeClr>
              </a:solidFill>
              <a:latin typeface="BlackJackRegular"/>
              <a:cs typeface="BlackJackRegular"/>
            </a:endParaRPr>
          </a:p>
        </p:txBody>
      </p:sp>
      <p:pic>
        <p:nvPicPr>
          <p:cNvPr id="12" name="Picture 11" descr="heart.jpeg"/>
          <p:cNvPicPr>
            <a:picLocks noChangeAspect="1"/>
          </p:cNvPicPr>
          <p:nvPr/>
        </p:nvPicPr>
        <p:blipFill>
          <a:blip r:embed="rId2"/>
          <a:stretch>
            <a:fillRect/>
          </a:stretch>
        </p:blipFill>
        <p:spPr>
          <a:xfrm>
            <a:off x="7482657" y="3211641"/>
            <a:ext cx="1661343" cy="1993612"/>
          </a:xfrm>
          <a:prstGeom prst="rect">
            <a:avLst/>
          </a:prstGeom>
        </p:spPr>
      </p:pic>
    </p:spTree>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EART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Greater Loyalty</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HEART</a:t>
            </a:r>
            <a:endParaRPr lang="en-US" sz="3600" dirty="0">
              <a:solidFill>
                <a:schemeClr val="bg1"/>
              </a:solidFill>
              <a:latin typeface="InkyDinky"/>
              <a:cs typeface="InkyDinky"/>
            </a:endParaRPr>
          </a:p>
        </p:txBody>
      </p:sp>
      <p:sp>
        <p:nvSpPr>
          <p:cNvPr id="17" name="TextBox 16"/>
          <p:cNvSpPr txBox="1"/>
          <p:nvPr/>
        </p:nvSpPr>
        <p:spPr>
          <a:xfrm>
            <a:off x="439924" y="2339855"/>
            <a:ext cx="7802437" cy="830997"/>
          </a:xfrm>
          <a:prstGeom prst="rect">
            <a:avLst/>
          </a:prstGeom>
          <a:noFill/>
        </p:spPr>
        <p:txBody>
          <a:bodyPr wrap="square" rtlCol="0">
            <a:spAutoFit/>
          </a:bodyPr>
          <a:lstStyle/>
          <a:p>
            <a:r>
              <a:rPr lang="en-US" sz="2400" dirty="0" smtClean="0">
                <a:solidFill>
                  <a:schemeClr val="bg1"/>
                </a:solidFill>
                <a:latin typeface="InkyDinky"/>
                <a:cs typeface="InkyDinky"/>
              </a:rPr>
              <a:t>God is Spirit, and those who worship Him must worship in spirit and truth.”</a:t>
            </a:r>
            <a:endParaRPr lang="en-US" sz="2400" dirty="0">
              <a:solidFill>
                <a:schemeClr val="bg1"/>
              </a:solidFill>
              <a:latin typeface="InkyDinky"/>
              <a:cs typeface="InkyDinky"/>
            </a:endParaRPr>
          </a:p>
        </p:txBody>
      </p:sp>
      <p:sp>
        <p:nvSpPr>
          <p:cNvPr id="18" name="TextBox 17"/>
          <p:cNvSpPr txBox="1"/>
          <p:nvPr/>
        </p:nvSpPr>
        <p:spPr>
          <a:xfrm>
            <a:off x="431623" y="1361289"/>
            <a:ext cx="6034439"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WANTS US TO CONNECT EMOTIONALLY!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133912"/>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John 4:24.</a:t>
            </a:r>
            <a:endParaRPr lang="en-US" sz="3200" dirty="0">
              <a:solidFill>
                <a:schemeClr val="accent3">
                  <a:lumMod val="40000"/>
                  <a:lumOff val="60000"/>
                </a:schemeClr>
              </a:solidFill>
              <a:latin typeface="BlackJackRegular"/>
              <a:cs typeface="BlackJackRegular"/>
            </a:endParaRPr>
          </a:p>
        </p:txBody>
      </p:sp>
      <p:pic>
        <p:nvPicPr>
          <p:cNvPr id="12" name="Picture 11" descr="heart.jpeg"/>
          <p:cNvPicPr>
            <a:picLocks noChangeAspect="1"/>
          </p:cNvPicPr>
          <p:nvPr/>
        </p:nvPicPr>
        <p:blipFill>
          <a:blip r:embed="rId2"/>
          <a:stretch>
            <a:fillRect/>
          </a:stretch>
        </p:blipFill>
        <p:spPr>
          <a:xfrm>
            <a:off x="7482657" y="3211641"/>
            <a:ext cx="1661343" cy="1993612"/>
          </a:xfrm>
          <a:prstGeom prst="rect">
            <a:avLst/>
          </a:prstGeom>
        </p:spPr>
      </p:pic>
    </p:spTree>
  </p:cSld>
  <p:clrMapOvr>
    <a:masterClrMapping/>
  </p:clrMapOvr>
  <p:transition spd="med">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EART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Greater Loyalty</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HEART</a:t>
            </a:r>
            <a:endParaRPr lang="en-US" sz="3600" dirty="0">
              <a:solidFill>
                <a:schemeClr val="bg1"/>
              </a:solidFill>
              <a:latin typeface="InkyDinky"/>
              <a:cs typeface="InkyDinky"/>
            </a:endParaRPr>
          </a:p>
        </p:txBody>
      </p:sp>
      <p:sp>
        <p:nvSpPr>
          <p:cNvPr id="17" name="TextBox 16"/>
          <p:cNvSpPr txBox="1"/>
          <p:nvPr/>
        </p:nvSpPr>
        <p:spPr>
          <a:xfrm>
            <a:off x="439924" y="2339855"/>
            <a:ext cx="7802437" cy="830997"/>
          </a:xfrm>
          <a:prstGeom prst="rect">
            <a:avLst/>
          </a:prstGeom>
          <a:noFill/>
        </p:spPr>
        <p:txBody>
          <a:bodyPr wrap="square" rtlCol="0">
            <a:spAutoFit/>
          </a:bodyPr>
          <a:lstStyle/>
          <a:p>
            <a:r>
              <a:rPr lang="en-US" sz="2400" dirty="0" smtClean="0">
                <a:solidFill>
                  <a:schemeClr val="bg1"/>
                </a:solidFill>
                <a:latin typeface="InkyDinky"/>
                <a:cs typeface="InkyDinky"/>
              </a:rPr>
              <a:t>God is Spirit, and those who worship Him must worship in </a:t>
            </a:r>
            <a:r>
              <a:rPr lang="en-US" sz="2400" dirty="0" smtClean="0">
                <a:solidFill>
                  <a:srgbClr val="FF0000"/>
                </a:solidFill>
                <a:latin typeface="InkyDinky"/>
                <a:cs typeface="InkyDinky"/>
              </a:rPr>
              <a:t>spirit</a:t>
            </a:r>
            <a:r>
              <a:rPr lang="en-US" sz="2400" dirty="0" smtClean="0">
                <a:solidFill>
                  <a:schemeClr val="bg1"/>
                </a:solidFill>
                <a:latin typeface="InkyDinky"/>
                <a:cs typeface="InkyDinky"/>
              </a:rPr>
              <a:t> and truth.”</a:t>
            </a:r>
            <a:endParaRPr lang="en-US" sz="2400" dirty="0">
              <a:solidFill>
                <a:schemeClr val="bg1"/>
              </a:solidFill>
              <a:latin typeface="InkyDinky"/>
              <a:cs typeface="InkyDinky"/>
            </a:endParaRPr>
          </a:p>
        </p:txBody>
      </p:sp>
      <p:sp>
        <p:nvSpPr>
          <p:cNvPr id="18" name="TextBox 17"/>
          <p:cNvSpPr txBox="1"/>
          <p:nvPr/>
        </p:nvSpPr>
        <p:spPr>
          <a:xfrm>
            <a:off x="431623" y="1361289"/>
            <a:ext cx="6034439"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WANTS US TO CONNECT EMOTIONALLY!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133912"/>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John 4:24.</a:t>
            </a:r>
            <a:endParaRPr lang="en-US" sz="3200" dirty="0">
              <a:solidFill>
                <a:schemeClr val="accent3">
                  <a:lumMod val="40000"/>
                  <a:lumOff val="60000"/>
                </a:schemeClr>
              </a:solidFill>
              <a:latin typeface="BlackJackRegular"/>
              <a:cs typeface="BlackJackRegular"/>
            </a:endParaRPr>
          </a:p>
        </p:txBody>
      </p:sp>
      <p:pic>
        <p:nvPicPr>
          <p:cNvPr id="12" name="Picture 11" descr="heart.jpeg"/>
          <p:cNvPicPr>
            <a:picLocks noChangeAspect="1"/>
          </p:cNvPicPr>
          <p:nvPr/>
        </p:nvPicPr>
        <p:blipFill>
          <a:blip r:embed="rId2"/>
          <a:stretch>
            <a:fillRect/>
          </a:stretch>
        </p:blipFill>
        <p:spPr>
          <a:xfrm>
            <a:off x="7482657" y="3211641"/>
            <a:ext cx="1661343" cy="1993612"/>
          </a:xfrm>
          <a:prstGeom prst="rect">
            <a:avLst/>
          </a:prstGeom>
        </p:spPr>
      </p:pic>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7" descr="4h.jpg"/>
          <p:cNvPicPr>
            <a:picLocks noChangeAspect="1"/>
          </p:cNvPicPr>
          <p:nvPr/>
        </p:nvPicPr>
        <p:blipFill>
          <a:blip r:embed="rId2"/>
          <a:stretch>
            <a:fillRect/>
          </a:stretch>
        </p:blipFill>
        <p:spPr>
          <a:xfrm>
            <a:off x="713420" y="324867"/>
            <a:ext cx="4142351" cy="4322453"/>
          </a:xfrm>
          <a:prstGeom prst="rect">
            <a:avLst/>
          </a:prstGeom>
        </p:spPr>
      </p:pic>
      <p:sp>
        <p:nvSpPr>
          <p:cNvPr id="9" name="TextBox 8"/>
          <p:cNvSpPr txBox="1"/>
          <p:nvPr/>
        </p:nvSpPr>
        <p:spPr>
          <a:xfrm>
            <a:off x="5129681" y="1718232"/>
            <a:ext cx="3726908" cy="1938992"/>
          </a:xfrm>
          <a:prstGeom prst="rect">
            <a:avLst/>
          </a:prstGeom>
          <a:noFill/>
        </p:spPr>
        <p:txBody>
          <a:bodyPr wrap="square" rtlCol="0">
            <a:spAutoFit/>
          </a:bodyPr>
          <a:lstStyle/>
          <a:p>
            <a:r>
              <a:rPr lang="en-US" sz="2000" dirty="0">
                <a:solidFill>
                  <a:schemeClr val="bg1"/>
                </a:solidFill>
                <a:latin typeface="InkyDinky"/>
                <a:cs typeface="InkyDinky"/>
              </a:rPr>
              <a:t>I pledge my </a:t>
            </a:r>
            <a:r>
              <a:rPr lang="en-US" sz="2000" dirty="0">
                <a:solidFill>
                  <a:srgbClr val="FFFF00"/>
                </a:solidFill>
                <a:latin typeface="InkyDinky"/>
                <a:cs typeface="InkyDinky"/>
              </a:rPr>
              <a:t>head</a:t>
            </a:r>
            <a:r>
              <a:rPr lang="en-US" sz="2000" dirty="0">
                <a:solidFill>
                  <a:schemeClr val="bg1"/>
                </a:solidFill>
                <a:latin typeface="InkyDinky"/>
                <a:cs typeface="InkyDinky"/>
              </a:rPr>
              <a:t> to clearer </a:t>
            </a:r>
            <a:r>
              <a:rPr lang="en-US" sz="2000" dirty="0" err="1">
                <a:solidFill>
                  <a:schemeClr val="bg1"/>
                </a:solidFill>
                <a:latin typeface="InkyDinky"/>
                <a:cs typeface="InkyDinky"/>
              </a:rPr>
              <a:t>thinking, my</a:t>
            </a:r>
            <a:r>
              <a:rPr lang="en-US" sz="2000" dirty="0">
                <a:solidFill>
                  <a:schemeClr val="bg1"/>
                </a:solidFill>
                <a:latin typeface="InkyDinky"/>
                <a:cs typeface="InkyDinky"/>
              </a:rPr>
              <a:t> </a:t>
            </a:r>
            <a:r>
              <a:rPr lang="en-US" sz="2000" dirty="0">
                <a:solidFill>
                  <a:srgbClr val="FFFF00"/>
                </a:solidFill>
                <a:latin typeface="InkyDinky"/>
                <a:cs typeface="InkyDinky"/>
              </a:rPr>
              <a:t>heart</a:t>
            </a:r>
            <a:r>
              <a:rPr lang="en-US" sz="2000" dirty="0">
                <a:solidFill>
                  <a:schemeClr val="bg1"/>
                </a:solidFill>
                <a:latin typeface="InkyDinky"/>
                <a:cs typeface="InkyDinky"/>
              </a:rPr>
              <a:t> to greater </a:t>
            </a:r>
            <a:r>
              <a:rPr lang="en-US" sz="2000" dirty="0" err="1">
                <a:solidFill>
                  <a:schemeClr val="bg1"/>
                </a:solidFill>
                <a:latin typeface="InkyDinky"/>
                <a:cs typeface="InkyDinky"/>
              </a:rPr>
              <a:t>loyalty, my</a:t>
            </a:r>
            <a:r>
              <a:rPr lang="en-US" sz="2000" dirty="0">
                <a:solidFill>
                  <a:schemeClr val="bg1"/>
                </a:solidFill>
                <a:latin typeface="InkyDinky"/>
                <a:cs typeface="InkyDinky"/>
              </a:rPr>
              <a:t> hands to larger </a:t>
            </a:r>
            <a:r>
              <a:rPr lang="en-US" sz="2000" dirty="0" err="1">
                <a:solidFill>
                  <a:schemeClr val="bg1"/>
                </a:solidFill>
                <a:latin typeface="InkyDinky"/>
                <a:cs typeface="InkyDinky"/>
              </a:rPr>
              <a:t>service, and</a:t>
            </a:r>
            <a:r>
              <a:rPr lang="en-US" sz="2000" dirty="0">
                <a:solidFill>
                  <a:schemeClr val="bg1"/>
                </a:solidFill>
                <a:latin typeface="InkyDinky"/>
                <a:cs typeface="InkyDinky"/>
              </a:rPr>
              <a:t> my health to better </a:t>
            </a:r>
            <a:r>
              <a:rPr lang="en-US" sz="2000" dirty="0" err="1">
                <a:solidFill>
                  <a:schemeClr val="bg1"/>
                </a:solidFill>
                <a:latin typeface="InkyDinky"/>
                <a:cs typeface="InkyDinky"/>
              </a:rPr>
              <a:t>living, for</a:t>
            </a:r>
            <a:r>
              <a:rPr lang="en-US" sz="2000" dirty="0">
                <a:solidFill>
                  <a:schemeClr val="bg1"/>
                </a:solidFill>
                <a:latin typeface="InkyDinky"/>
                <a:cs typeface="InkyDinky"/>
              </a:rPr>
              <a:t> my club, my community, my country, and my world!</a:t>
            </a:r>
          </a:p>
        </p:txBody>
      </p:sp>
      <p:sp>
        <p:nvSpPr>
          <p:cNvPr id="10" name="TextBox 9"/>
          <p:cNvSpPr txBox="1"/>
          <p:nvPr/>
        </p:nvSpPr>
        <p:spPr>
          <a:xfrm>
            <a:off x="4980271" y="1269997"/>
            <a:ext cx="2025315" cy="369332"/>
          </a:xfrm>
          <a:prstGeom prst="rect">
            <a:avLst/>
          </a:prstGeom>
          <a:noFill/>
        </p:spPr>
        <p:txBody>
          <a:bodyPr wrap="square" rtlCol="0">
            <a:spAutoFit/>
          </a:bodyPr>
          <a:lstStyle/>
          <a:p>
            <a:r>
              <a:rPr lang="en-US" b="1" dirty="0" smtClean="0">
                <a:solidFill>
                  <a:srgbClr val="FFFFFF"/>
                </a:solidFill>
              </a:rPr>
              <a:t>The 4-H Pledge</a:t>
            </a:r>
            <a:endParaRPr lang="en-US" b="1" dirty="0">
              <a:solidFill>
                <a:srgbClr val="FFFFFF"/>
              </a:solidFill>
            </a:endParaRPr>
          </a:p>
        </p:txBody>
      </p:sp>
    </p:spTree>
  </p:cSld>
  <p:clrMapOvr>
    <a:masterClrMapping/>
  </p:clrMapOvr>
  <p:transition spd="med">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5129681" y="406674"/>
            <a:ext cx="3726908" cy="3159412"/>
          </a:xfrm>
          <a:prstGeom prst="rect">
            <a:avLst/>
          </a:prstGeom>
          <a:noFill/>
        </p:spPr>
        <p:txBody>
          <a:bodyPr wrap="square" rtlCol="0">
            <a:spAutoFit/>
          </a:bodyPr>
          <a:lstStyle/>
          <a:p>
            <a:pPr algn="ct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a:t>
            </a:r>
          </a:p>
          <a:p>
            <a:pPr algn="ctr">
              <a:lnSpc>
                <a:spcPts val="4700"/>
              </a:lnSpc>
            </a:pPr>
            <a:endParaRPr lang="en-US" sz="3200" dirty="0" smtClean="0">
              <a:solidFill>
                <a:schemeClr val="bg1"/>
              </a:solidFill>
              <a:latin typeface="InkyDinky"/>
              <a:cs typeface="InkyDinky"/>
            </a:endParaRPr>
          </a:p>
          <a:p>
            <a:pPr algn="ct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EART</a:t>
            </a:r>
          </a:p>
          <a:p>
            <a:pPr algn="ctr">
              <a:lnSpc>
                <a:spcPts val="4700"/>
              </a:lnSpc>
            </a:pPr>
            <a:endParaRPr lang="en-US" sz="3200" dirty="0" smtClean="0">
              <a:solidFill>
                <a:schemeClr val="bg1"/>
              </a:solidFill>
              <a:latin typeface="InkyDinky"/>
              <a:cs typeface="InkyDinky"/>
            </a:endParaRPr>
          </a:p>
          <a:p>
            <a:pPr algn="ct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ANDS</a:t>
            </a:r>
          </a:p>
        </p:txBody>
      </p:sp>
      <p:sp>
        <p:nvSpPr>
          <p:cNvPr id="4" name="TextBox 3"/>
          <p:cNvSpPr txBox="1"/>
          <p:nvPr/>
        </p:nvSpPr>
        <p:spPr>
          <a:xfrm>
            <a:off x="132807" y="1211893"/>
            <a:ext cx="4864073" cy="523220"/>
          </a:xfrm>
          <a:prstGeom prst="rect">
            <a:avLst/>
          </a:prstGeom>
          <a:noFill/>
        </p:spPr>
        <p:txBody>
          <a:bodyPr wrap="square" rtlCol="0">
            <a:spAutoFit/>
          </a:bodyPr>
          <a:lstStyle/>
          <a:p>
            <a:r>
              <a:rPr lang="en-US" sz="2800" dirty="0" smtClean="0">
                <a:solidFill>
                  <a:srgbClr val="FFFF00"/>
                </a:solidFill>
                <a:latin typeface="BlackJackRegular"/>
                <a:cs typeface="BlackJackRegular"/>
              </a:rPr>
              <a:t>The Christian</a:t>
            </a:r>
            <a:endParaRPr lang="en-US" sz="2800" dirty="0">
              <a:solidFill>
                <a:srgbClr val="FFFF00"/>
              </a:solidFill>
              <a:latin typeface="BlackJackRegular"/>
              <a:cs typeface="BlackJackRegular"/>
            </a:endParaRPr>
          </a:p>
        </p:txBody>
      </p:sp>
      <p:sp>
        <p:nvSpPr>
          <p:cNvPr id="7" name="TextBox 6"/>
          <p:cNvSpPr txBox="1"/>
          <p:nvPr/>
        </p:nvSpPr>
        <p:spPr>
          <a:xfrm>
            <a:off x="730440" y="1934330"/>
            <a:ext cx="4266440" cy="2215991"/>
          </a:xfrm>
          <a:prstGeom prst="rect">
            <a:avLst/>
          </a:prstGeom>
          <a:noFill/>
        </p:spPr>
        <p:txBody>
          <a:bodyPr wrap="square" rtlCol="0">
            <a:spAutoFit/>
          </a:bodyPr>
          <a:lstStyle/>
          <a:p>
            <a:r>
              <a:rPr lang="en-US" sz="13800" dirty="0" smtClean="0">
                <a:solidFill>
                  <a:srgbClr val="1B6940"/>
                </a:solidFill>
                <a:latin typeface="Due Date"/>
                <a:cs typeface="Due Date"/>
              </a:rPr>
              <a:t>4-H</a:t>
            </a:r>
            <a:endParaRPr lang="en-US" sz="13800" dirty="0">
              <a:solidFill>
                <a:srgbClr val="1B6940"/>
              </a:solidFill>
              <a:latin typeface="Due Date"/>
              <a:cs typeface="Due Date"/>
            </a:endParaRPr>
          </a:p>
        </p:txBody>
      </p:sp>
      <p:sp>
        <p:nvSpPr>
          <p:cNvPr id="10" name="TextBox 9"/>
          <p:cNvSpPr txBox="1"/>
          <p:nvPr/>
        </p:nvSpPr>
        <p:spPr>
          <a:xfrm>
            <a:off x="6150650"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sp>
        <p:nvSpPr>
          <p:cNvPr id="11" name="TextBox 10"/>
          <p:cNvSpPr txBox="1"/>
          <p:nvPr/>
        </p:nvSpPr>
        <p:spPr>
          <a:xfrm>
            <a:off x="6258550" y="2170660"/>
            <a:ext cx="1518985"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Greater Loyalty</a:t>
            </a:r>
            <a:endParaRPr lang="en-US" dirty="0">
              <a:solidFill>
                <a:schemeClr val="tx2">
                  <a:lumMod val="20000"/>
                  <a:lumOff val="80000"/>
                </a:schemeClr>
              </a:solidFill>
              <a:latin typeface="BlackJackRegular"/>
              <a:cs typeface="BlackJackRegular"/>
            </a:endParaRPr>
          </a:p>
        </p:txBody>
      </p:sp>
      <p:sp>
        <p:nvSpPr>
          <p:cNvPr id="12" name="TextBox 11"/>
          <p:cNvSpPr txBox="1"/>
          <p:nvPr/>
        </p:nvSpPr>
        <p:spPr>
          <a:xfrm>
            <a:off x="6269850" y="3374250"/>
            <a:ext cx="1518985"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Larger Service</a:t>
            </a:r>
            <a:endParaRPr lang="en-US" dirty="0">
              <a:solidFill>
                <a:schemeClr val="tx2">
                  <a:lumMod val="20000"/>
                  <a:lumOff val="80000"/>
                </a:schemeClr>
              </a:solidFill>
              <a:latin typeface="BlackJackRegular"/>
              <a:cs typeface="BlackJackRegular"/>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animEffect transition="in" filter="fade">
                                      <p:cBhvr>
                                        <p:cTn id="7" dur="2000"/>
                                        <p:tgtEl>
                                          <p:spTgt spid="9">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2" grpId="0"/>
    </p:bld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3" name="Picture 12" descr="hands-in-the-air.jpg"/>
          <p:cNvPicPr>
            <a:picLocks noChangeAspect="1"/>
          </p:cNvPicPr>
          <p:nvPr/>
        </p:nvPicPr>
        <p:blipFill>
          <a:blip r:embed="rId2"/>
          <a:srcRect l="28888" r="14018"/>
          <a:stretch>
            <a:fillRect/>
          </a:stretch>
        </p:blipFill>
        <p:spPr>
          <a:xfrm>
            <a:off x="7139357" y="2840917"/>
            <a:ext cx="2004643" cy="2336612"/>
          </a:xfrm>
          <a:prstGeom prst="rect">
            <a:avLst/>
          </a:prstGeom>
        </p:spPr>
      </p:pic>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ANDS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Larger Service</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SERVICE</a:t>
            </a:r>
            <a:endParaRPr lang="en-US" sz="3600" dirty="0">
              <a:solidFill>
                <a:schemeClr val="bg1"/>
              </a:solidFill>
              <a:latin typeface="InkyDinky"/>
              <a:cs typeface="InkyDinky"/>
            </a:endParaRPr>
          </a:p>
        </p:txBody>
      </p:sp>
      <p:sp>
        <p:nvSpPr>
          <p:cNvPr id="17" name="TextBox 16"/>
          <p:cNvSpPr txBox="1"/>
          <p:nvPr/>
        </p:nvSpPr>
        <p:spPr>
          <a:xfrm>
            <a:off x="439924" y="2214515"/>
            <a:ext cx="7802437" cy="1200328"/>
          </a:xfrm>
          <a:prstGeom prst="rect">
            <a:avLst/>
          </a:prstGeom>
          <a:noFill/>
        </p:spPr>
        <p:txBody>
          <a:bodyPr wrap="square" rtlCol="0">
            <a:spAutoFit/>
          </a:bodyPr>
          <a:lstStyle/>
          <a:p>
            <a:r>
              <a:rPr lang="en-US" sz="2400" dirty="0" smtClean="0">
                <a:solidFill>
                  <a:schemeClr val="bg1"/>
                </a:solidFill>
                <a:latin typeface="InkyDinky"/>
                <a:cs typeface="InkyDinky"/>
              </a:rPr>
              <a:t>Pure and undefiled religion before God and the Father is this: to visit orphans and widows in their trouble, and to keep oneself unspotted from the world.</a:t>
            </a:r>
            <a:endParaRPr lang="en-US" sz="2400" dirty="0">
              <a:solidFill>
                <a:schemeClr val="bg1"/>
              </a:solidFill>
              <a:latin typeface="InkyDinky"/>
              <a:cs typeface="InkyDinky"/>
            </a:endParaRPr>
          </a:p>
        </p:txBody>
      </p:sp>
      <p:sp>
        <p:nvSpPr>
          <p:cNvPr id="18" name="TextBox 17"/>
          <p:cNvSpPr txBox="1"/>
          <p:nvPr/>
        </p:nvSpPr>
        <p:spPr>
          <a:xfrm>
            <a:off x="431623" y="1361289"/>
            <a:ext cx="6034439"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WANTS US TO WORK ACTIVELY!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242540"/>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James 1:27.</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2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1" grpId="0"/>
    </p:bld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3" name="Picture 12" descr="hands-in-the-air.jpg"/>
          <p:cNvPicPr>
            <a:picLocks noChangeAspect="1"/>
          </p:cNvPicPr>
          <p:nvPr/>
        </p:nvPicPr>
        <p:blipFill>
          <a:blip r:embed="rId2"/>
          <a:srcRect l="28888" r="14018"/>
          <a:stretch>
            <a:fillRect/>
          </a:stretch>
        </p:blipFill>
        <p:spPr>
          <a:xfrm>
            <a:off x="7139357" y="2840917"/>
            <a:ext cx="2004643" cy="2336612"/>
          </a:xfrm>
          <a:prstGeom prst="rect">
            <a:avLst/>
          </a:prstGeom>
        </p:spPr>
      </p:pic>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ANDS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Larger Service</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SERVICE</a:t>
            </a:r>
            <a:endParaRPr lang="en-US" sz="3600" dirty="0">
              <a:solidFill>
                <a:schemeClr val="bg1"/>
              </a:solidFill>
              <a:latin typeface="InkyDinky"/>
              <a:cs typeface="InkyDinky"/>
            </a:endParaRPr>
          </a:p>
        </p:txBody>
      </p:sp>
      <p:sp>
        <p:nvSpPr>
          <p:cNvPr id="17" name="TextBox 16"/>
          <p:cNvSpPr txBox="1"/>
          <p:nvPr/>
        </p:nvSpPr>
        <p:spPr>
          <a:xfrm>
            <a:off x="439924" y="2214515"/>
            <a:ext cx="7802437" cy="1200328"/>
          </a:xfrm>
          <a:prstGeom prst="rect">
            <a:avLst/>
          </a:prstGeom>
          <a:noFill/>
        </p:spPr>
        <p:txBody>
          <a:bodyPr wrap="square" rtlCol="0">
            <a:spAutoFit/>
          </a:bodyPr>
          <a:lstStyle/>
          <a:p>
            <a:r>
              <a:rPr lang="en-US" sz="2400" dirty="0" smtClean="0">
                <a:solidFill>
                  <a:schemeClr val="bg1"/>
                </a:solidFill>
                <a:latin typeface="InkyDinky"/>
                <a:cs typeface="InkyDinky"/>
              </a:rPr>
              <a:t>Pure and undefiled religion before God and the Father is this: </a:t>
            </a:r>
            <a:r>
              <a:rPr lang="en-US" sz="2400" dirty="0" smtClean="0">
                <a:solidFill>
                  <a:srgbClr val="FF0000"/>
                </a:solidFill>
                <a:latin typeface="InkyDinky"/>
                <a:cs typeface="InkyDinky"/>
              </a:rPr>
              <a:t>to visit orphans and widows in their trouble</a:t>
            </a:r>
            <a:r>
              <a:rPr lang="en-US" sz="2400" dirty="0" smtClean="0">
                <a:solidFill>
                  <a:schemeClr val="bg1"/>
                </a:solidFill>
                <a:latin typeface="InkyDinky"/>
                <a:cs typeface="InkyDinky"/>
              </a:rPr>
              <a:t>, and to keep oneself unspotted from the world.</a:t>
            </a:r>
            <a:endParaRPr lang="en-US" sz="2400" dirty="0">
              <a:solidFill>
                <a:schemeClr val="bg1"/>
              </a:solidFill>
              <a:latin typeface="InkyDinky"/>
              <a:cs typeface="InkyDinky"/>
            </a:endParaRPr>
          </a:p>
        </p:txBody>
      </p:sp>
      <p:sp>
        <p:nvSpPr>
          <p:cNvPr id="18" name="TextBox 17"/>
          <p:cNvSpPr txBox="1"/>
          <p:nvPr/>
        </p:nvSpPr>
        <p:spPr>
          <a:xfrm>
            <a:off x="431623" y="1361289"/>
            <a:ext cx="6034439"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WANTS US TO WORK ACTIVELY!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242540"/>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James 1:27.</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3" name="Picture 12" descr="hands-in-the-air.jpg"/>
          <p:cNvPicPr>
            <a:picLocks noChangeAspect="1"/>
          </p:cNvPicPr>
          <p:nvPr/>
        </p:nvPicPr>
        <p:blipFill>
          <a:blip r:embed="rId2"/>
          <a:srcRect l="28888" r="14018"/>
          <a:stretch>
            <a:fillRect/>
          </a:stretch>
        </p:blipFill>
        <p:spPr>
          <a:xfrm>
            <a:off x="7139357" y="2840917"/>
            <a:ext cx="2004643" cy="2336612"/>
          </a:xfrm>
          <a:prstGeom prst="rect">
            <a:avLst/>
          </a:prstGeom>
        </p:spPr>
      </p:pic>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ANDS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Larger Service</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SERVICE</a:t>
            </a:r>
            <a:endParaRPr lang="en-US" sz="3600" dirty="0">
              <a:solidFill>
                <a:schemeClr val="bg1"/>
              </a:solidFill>
              <a:latin typeface="InkyDinky"/>
              <a:cs typeface="InkyDinky"/>
            </a:endParaRPr>
          </a:p>
        </p:txBody>
      </p:sp>
      <p:sp>
        <p:nvSpPr>
          <p:cNvPr id="17" name="TextBox 16"/>
          <p:cNvSpPr txBox="1"/>
          <p:nvPr/>
        </p:nvSpPr>
        <p:spPr>
          <a:xfrm>
            <a:off x="439924" y="2214515"/>
            <a:ext cx="7802437" cy="1200328"/>
          </a:xfrm>
          <a:prstGeom prst="rect">
            <a:avLst/>
          </a:prstGeom>
          <a:noFill/>
        </p:spPr>
        <p:txBody>
          <a:bodyPr wrap="square" rtlCol="0">
            <a:spAutoFit/>
          </a:bodyPr>
          <a:lstStyle/>
          <a:p>
            <a:r>
              <a:rPr lang="en-US" sz="2400" dirty="0" smtClean="0">
                <a:solidFill>
                  <a:schemeClr val="bg1"/>
                </a:solidFill>
                <a:latin typeface="InkyDinky"/>
                <a:cs typeface="InkyDinky"/>
              </a:rPr>
              <a:t>Pure and undefiled religion before God and the Father is this: to visit orphans and widows in their trouble, and </a:t>
            </a:r>
            <a:r>
              <a:rPr lang="en-US" sz="2400" dirty="0" smtClean="0">
                <a:solidFill>
                  <a:srgbClr val="FF0000"/>
                </a:solidFill>
                <a:latin typeface="InkyDinky"/>
                <a:cs typeface="InkyDinky"/>
              </a:rPr>
              <a:t>to keep oneself unspotted from the world.</a:t>
            </a:r>
            <a:endParaRPr lang="en-US" sz="2400" dirty="0">
              <a:solidFill>
                <a:srgbClr val="FF0000"/>
              </a:solidFill>
              <a:latin typeface="InkyDinky"/>
              <a:cs typeface="InkyDinky"/>
            </a:endParaRPr>
          </a:p>
        </p:txBody>
      </p:sp>
      <p:sp>
        <p:nvSpPr>
          <p:cNvPr id="18" name="TextBox 17"/>
          <p:cNvSpPr txBox="1"/>
          <p:nvPr/>
        </p:nvSpPr>
        <p:spPr>
          <a:xfrm>
            <a:off x="431623" y="1361289"/>
            <a:ext cx="6034439"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WANTS US TO WORK ACTIVELY!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242540"/>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James 1:27.</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3" name="Picture 12" descr="hands-in-the-air.jpg"/>
          <p:cNvPicPr>
            <a:picLocks noChangeAspect="1"/>
          </p:cNvPicPr>
          <p:nvPr/>
        </p:nvPicPr>
        <p:blipFill>
          <a:blip r:embed="rId2"/>
          <a:srcRect l="28888" r="14018"/>
          <a:stretch>
            <a:fillRect/>
          </a:stretch>
        </p:blipFill>
        <p:spPr>
          <a:xfrm>
            <a:off x="7139357" y="2840917"/>
            <a:ext cx="2004643" cy="2336612"/>
          </a:xfrm>
          <a:prstGeom prst="rect">
            <a:avLst/>
          </a:prstGeom>
        </p:spPr>
      </p:pic>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ANDS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Larger Service</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SERVICE</a:t>
            </a:r>
            <a:endParaRPr lang="en-US" sz="3600" dirty="0">
              <a:solidFill>
                <a:schemeClr val="bg1"/>
              </a:solidFill>
              <a:latin typeface="InkyDinky"/>
              <a:cs typeface="InkyDinky"/>
            </a:endParaRPr>
          </a:p>
        </p:txBody>
      </p:sp>
      <p:sp>
        <p:nvSpPr>
          <p:cNvPr id="17" name="TextBox 16"/>
          <p:cNvSpPr txBox="1"/>
          <p:nvPr/>
        </p:nvSpPr>
        <p:spPr>
          <a:xfrm>
            <a:off x="439924" y="2222871"/>
            <a:ext cx="7802437" cy="830997"/>
          </a:xfrm>
          <a:prstGeom prst="rect">
            <a:avLst/>
          </a:prstGeom>
          <a:noFill/>
        </p:spPr>
        <p:txBody>
          <a:bodyPr wrap="square" rtlCol="0">
            <a:spAutoFit/>
          </a:bodyPr>
          <a:lstStyle/>
          <a:p>
            <a:r>
              <a:rPr lang="en-US" sz="2400" dirty="0" smtClean="0">
                <a:solidFill>
                  <a:schemeClr val="bg1"/>
                </a:solidFill>
                <a:latin typeface="InkyDinky"/>
                <a:cs typeface="InkyDinky"/>
              </a:rPr>
              <a:t>For you, brethren, have been called to liberty; only do not use liberty as an opportunity for the flesh, but through love serve one another.</a:t>
            </a:r>
            <a:endParaRPr lang="en-US" sz="2400" dirty="0">
              <a:solidFill>
                <a:srgbClr val="FF0000"/>
              </a:solidFill>
              <a:latin typeface="InkyDinky"/>
              <a:cs typeface="InkyDinky"/>
            </a:endParaRPr>
          </a:p>
        </p:txBody>
      </p:sp>
      <p:sp>
        <p:nvSpPr>
          <p:cNvPr id="18" name="TextBox 17"/>
          <p:cNvSpPr txBox="1"/>
          <p:nvPr/>
        </p:nvSpPr>
        <p:spPr>
          <a:xfrm>
            <a:off x="431623" y="1361289"/>
            <a:ext cx="6034439"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WANTS US TO WORK ACTIVELY!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351168"/>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Galatians 5:13.</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3" name="Picture 12" descr="hands-in-the-air.jpg"/>
          <p:cNvPicPr>
            <a:picLocks noChangeAspect="1"/>
          </p:cNvPicPr>
          <p:nvPr/>
        </p:nvPicPr>
        <p:blipFill>
          <a:blip r:embed="rId2"/>
          <a:srcRect l="28888" r="14018"/>
          <a:stretch>
            <a:fillRect/>
          </a:stretch>
        </p:blipFill>
        <p:spPr>
          <a:xfrm>
            <a:off x="7139357" y="2840917"/>
            <a:ext cx="2004643" cy="2336612"/>
          </a:xfrm>
          <a:prstGeom prst="rect">
            <a:avLst/>
          </a:prstGeom>
        </p:spPr>
      </p:pic>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ANDS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Larger Service</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SERVICE</a:t>
            </a:r>
            <a:endParaRPr lang="en-US" sz="3600" dirty="0">
              <a:solidFill>
                <a:schemeClr val="bg1"/>
              </a:solidFill>
              <a:latin typeface="InkyDinky"/>
              <a:cs typeface="InkyDinky"/>
            </a:endParaRPr>
          </a:p>
        </p:txBody>
      </p:sp>
      <p:sp>
        <p:nvSpPr>
          <p:cNvPr id="17" name="TextBox 16"/>
          <p:cNvSpPr txBox="1"/>
          <p:nvPr/>
        </p:nvSpPr>
        <p:spPr>
          <a:xfrm>
            <a:off x="439924" y="2222871"/>
            <a:ext cx="7802437" cy="830997"/>
          </a:xfrm>
          <a:prstGeom prst="rect">
            <a:avLst/>
          </a:prstGeom>
          <a:noFill/>
        </p:spPr>
        <p:txBody>
          <a:bodyPr wrap="square" rtlCol="0">
            <a:spAutoFit/>
          </a:bodyPr>
          <a:lstStyle/>
          <a:p>
            <a:r>
              <a:rPr lang="en-US" sz="2400" dirty="0" smtClean="0">
                <a:solidFill>
                  <a:schemeClr val="bg1"/>
                </a:solidFill>
                <a:latin typeface="InkyDinky"/>
                <a:cs typeface="InkyDinky"/>
              </a:rPr>
              <a:t>For you, brethren, have been called to liberty; only do not use liberty as an opportunity for the flesh, but through love </a:t>
            </a:r>
            <a:r>
              <a:rPr lang="en-US" sz="2400" dirty="0" smtClean="0">
                <a:solidFill>
                  <a:srgbClr val="FF0000"/>
                </a:solidFill>
                <a:latin typeface="InkyDinky"/>
                <a:cs typeface="InkyDinky"/>
              </a:rPr>
              <a:t>serve one another</a:t>
            </a:r>
            <a:r>
              <a:rPr lang="en-US" sz="2400" dirty="0" smtClean="0">
                <a:solidFill>
                  <a:schemeClr val="bg1"/>
                </a:solidFill>
                <a:latin typeface="InkyDinky"/>
                <a:cs typeface="InkyDinky"/>
              </a:rPr>
              <a:t>.</a:t>
            </a:r>
            <a:endParaRPr lang="en-US" sz="2400" dirty="0">
              <a:solidFill>
                <a:srgbClr val="FF0000"/>
              </a:solidFill>
              <a:latin typeface="InkyDinky"/>
              <a:cs typeface="InkyDinky"/>
            </a:endParaRPr>
          </a:p>
        </p:txBody>
      </p:sp>
      <p:sp>
        <p:nvSpPr>
          <p:cNvPr id="18" name="TextBox 17"/>
          <p:cNvSpPr txBox="1"/>
          <p:nvPr/>
        </p:nvSpPr>
        <p:spPr>
          <a:xfrm>
            <a:off x="431623" y="1361289"/>
            <a:ext cx="6034439"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WANTS US TO WORK ACTIVELY!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351168"/>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Galatians 5:13.</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3" name="Picture 12" descr="hands-in-the-air.jpg"/>
          <p:cNvPicPr>
            <a:picLocks noChangeAspect="1"/>
          </p:cNvPicPr>
          <p:nvPr/>
        </p:nvPicPr>
        <p:blipFill>
          <a:blip r:embed="rId2"/>
          <a:srcRect l="28888" r="14018"/>
          <a:stretch>
            <a:fillRect/>
          </a:stretch>
        </p:blipFill>
        <p:spPr>
          <a:xfrm>
            <a:off x="7139357" y="2840917"/>
            <a:ext cx="2004643" cy="2336612"/>
          </a:xfrm>
          <a:prstGeom prst="rect">
            <a:avLst/>
          </a:prstGeom>
        </p:spPr>
      </p:pic>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ANDS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Larger Service</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SERVICE</a:t>
            </a:r>
            <a:endParaRPr lang="en-US" sz="3600" dirty="0">
              <a:solidFill>
                <a:schemeClr val="bg1"/>
              </a:solidFill>
              <a:latin typeface="InkyDinky"/>
              <a:cs typeface="InkyDinky"/>
            </a:endParaRPr>
          </a:p>
        </p:txBody>
      </p:sp>
      <p:sp>
        <p:nvSpPr>
          <p:cNvPr id="17" name="TextBox 16"/>
          <p:cNvSpPr txBox="1"/>
          <p:nvPr/>
        </p:nvSpPr>
        <p:spPr>
          <a:xfrm>
            <a:off x="439924" y="2055751"/>
            <a:ext cx="7802437" cy="1569660"/>
          </a:xfrm>
          <a:prstGeom prst="rect">
            <a:avLst/>
          </a:prstGeom>
          <a:noFill/>
        </p:spPr>
        <p:txBody>
          <a:bodyPr wrap="square" rtlCol="0">
            <a:spAutoFit/>
          </a:bodyPr>
          <a:lstStyle/>
          <a:p>
            <a:r>
              <a:rPr lang="en-US" sz="2400" dirty="0" smtClean="0">
                <a:solidFill>
                  <a:schemeClr val="bg1"/>
                </a:solidFill>
                <a:latin typeface="InkyDinky"/>
                <a:cs typeface="InkyDinky"/>
              </a:rPr>
              <a:t>Yet it shall not be so among you; but whoever desires to become great among you shall be your servant. </a:t>
            </a:r>
            <a:r>
              <a:rPr lang="en-US" sz="2400" baseline="30000" dirty="0" smtClean="0">
                <a:solidFill>
                  <a:schemeClr val="bg1"/>
                </a:solidFill>
                <a:latin typeface="InkyDinky"/>
                <a:cs typeface="InkyDinky"/>
              </a:rPr>
              <a:t>44</a:t>
            </a:r>
            <a:r>
              <a:rPr lang="en-US" sz="2400" dirty="0" smtClean="0">
                <a:solidFill>
                  <a:schemeClr val="bg1"/>
                </a:solidFill>
                <a:latin typeface="InkyDinky"/>
                <a:cs typeface="InkyDinky"/>
              </a:rPr>
              <a:t> And whoever of you desires to be first shall be slave of all. </a:t>
            </a:r>
            <a:r>
              <a:rPr lang="en-US" sz="2400" baseline="30000" dirty="0" smtClean="0">
                <a:solidFill>
                  <a:schemeClr val="bg1"/>
                </a:solidFill>
                <a:latin typeface="InkyDinky"/>
                <a:cs typeface="InkyDinky"/>
              </a:rPr>
              <a:t>45</a:t>
            </a:r>
            <a:r>
              <a:rPr lang="en-US" sz="2400" dirty="0" smtClean="0">
                <a:solidFill>
                  <a:schemeClr val="bg1"/>
                </a:solidFill>
                <a:latin typeface="InkyDinky"/>
                <a:cs typeface="InkyDinky"/>
              </a:rPr>
              <a:t> For even the Son of Man did not come to be served, but to serve, and to give His life a ransom for many.”</a:t>
            </a:r>
            <a:endParaRPr lang="en-US" sz="2400" dirty="0">
              <a:solidFill>
                <a:srgbClr val="FF0000"/>
              </a:solidFill>
              <a:latin typeface="InkyDinky"/>
              <a:cs typeface="InkyDinky"/>
            </a:endParaRPr>
          </a:p>
        </p:txBody>
      </p:sp>
      <p:sp>
        <p:nvSpPr>
          <p:cNvPr id="18" name="TextBox 17"/>
          <p:cNvSpPr txBox="1"/>
          <p:nvPr/>
        </p:nvSpPr>
        <p:spPr>
          <a:xfrm>
            <a:off x="431623" y="1361289"/>
            <a:ext cx="6034439"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WANTS US TO WORK ACTIVELY!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618560"/>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Mark 10:43-45.</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3" name="Picture 12" descr="hands-in-the-air.jpg"/>
          <p:cNvPicPr>
            <a:picLocks noChangeAspect="1"/>
          </p:cNvPicPr>
          <p:nvPr/>
        </p:nvPicPr>
        <p:blipFill>
          <a:blip r:embed="rId2"/>
          <a:srcRect l="28888" r="14018"/>
          <a:stretch>
            <a:fillRect/>
          </a:stretch>
        </p:blipFill>
        <p:spPr>
          <a:xfrm>
            <a:off x="7139357" y="2840917"/>
            <a:ext cx="2004643" cy="2336612"/>
          </a:xfrm>
          <a:prstGeom prst="rect">
            <a:avLst/>
          </a:prstGeom>
        </p:spPr>
      </p:pic>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ANDS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Larger Service</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SERVICE</a:t>
            </a:r>
            <a:endParaRPr lang="en-US" sz="3600" dirty="0">
              <a:solidFill>
                <a:schemeClr val="bg1"/>
              </a:solidFill>
              <a:latin typeface="InkyDinky"/>
              <a:cs typeface="InkyDinky"/>
            </a:endParaRPr>
          </a:p>
        </p:txBody>
      </p:sp>
      <p:sp>
        <p:nvSpPr>
          <p:cNvPr id="17" name="TextBox 16"/>
          <p:cNvSpPr txBox="1"/>
          <p:nvPr/>
        </p:nvSpPr>
        <p:spPr>
          <a:xfrm>
            <a:off x="439924" y="2055751"/>
            <a:ext cx="7802437" cy="1569660"/>
          </a:xfrm>
          <a:prstGeom prst="rect">
            <a:avLst/>
          </a:prstGeom>
          <a:noFill/>
        </p:spPr>
        <p:txBody>
          <a:bodyPr wrap="square" rtlCol="0">
            <a:spAutoFit/>
          </a:bodyPr>
          <a:lstStyle/>
          <a:p>
            <a:r>
              <a:rPr lang="en-US" sz="2400" dirty="0" smtClean="0">
                <a:solidFill>
                  <a:schemeClr val="bg1"/>
                </a:solidFill>
                <a:latin typeface="InkyDinky"/>
                <a:cs typeface="InkyDinky"/>
              </a:rPr>
              <a:t>Yet it shall not be so among you; but whoever desires to become great among you shall be your </a:t>
            </a:r>
            <a:r>
              <a:rPr lang="en-US" sz="2400" dirty="0" smtClean="0">
                <a:solidFill>
                  <a:srgbClr val="FF0000"/>
                </a:solidFill>
                <a:latin typeface="InkyDinky"/>
                <a:cs typeface="InkyDinky"/>
              </a:rPr>
              <a:t>servant</a:t>
            </a:r>
            <a:r>
              <a:rPr lang="en-US" sz="2400" dirty="0" smtClean="0">
                <a:solidFill>
                  <a:schemeClr val="bg1"/>
                </a:solidFill>
                <a:latin typeface="InkyDinky"/>
                <a:cs typeface="InkyDinky"/>
              </a:rPr>
              <a:t>. </a:t>
            </a:r>
            <a:r>
              <a:rPr lang="en-US" sz="2400" baseline="30000" dirty="0" smtClean="0">
                <a:solidFill>
                  <a:schemeClr val="bg1"/>
                </a:solidFill>
                <a:latin typeface="InkyDinky"/>
                <a:cs typeface="InkyDinky"/>
              </a:rPr>
              <a:t>44</a:t>
            </a:r>
            <a:r>
              <a:rPr lang="en-US" sz="2400" dirty="0" smtClean="0">
                <a:solidFill>
                  <a:schemeClr val="bg1"/>
                </a:solidFill>
                <a:latin typeface="InkyDinky"/>
                <a:cs typeface="InkyDinky"/>
              </a:rPr>
              <a:t> And whoever of you desires to be first shall be slave of all. </a:t>
            </a:r>
            <a:r>
              <a:rPr lang="en-US" sz="2400" baseline="30000" dirty="0" smtClean="0">
                <a:solidFill>
                  <a:schemeClr val="bg1"/>
                </a:solidFill>
                <a:latin typeface="InkyDinky"/>
                <a:cs typeface="InkyDinky"/>
              </a:rPr>
              <a:t>45</a:t>
            </a:r>
            <a:r>
              <a:rPr lang="en-US" sz="2400" dirty="0" smtClean="0">
                <a:solidFill>
                  <a:schemeClr val="bg1"/>
                </a:solidFill>
                <a:latin typeface="InkyDinky"/>
                <a:cs typeface="InkyDinky"/>
              </a:rPr>
              <a:t> For even the Son of Man did not come to be served, but to serve, and to give His life a ransom for many.”</a:t>
            </a:r>
            <a:endParaRPr lang="en-US" sz="2400" dirty="0">
              <a:solidFill>
                <a:srgbClr val="FF0000"/>
              </a:solidFill>
              <a:latin typeface="InkyDinky"/>
              <a:cs typeface="InkyDinky"/>
            </a:endParaRPr>
          </a:p>
        </p:txBody>
      </p:sp>
      <p:sp>
        <p:nvSpPr>
          <p:cNvPr id="18" name="TextBox 17"/>
          <p:cNvSpPr txBox="1"/>
          <p:nvPr/>
        </p:nvSpPr>
        <p:spPr>
          <a:xfrm>
            <a:off x="431623" y="1361289"/>
            <a:ext cx="6034439"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WANTS US TO WORK ACTIVELY!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618560"/>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Mark 10:43-45.</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3" name="Picture 12" descr="hands-in-the-air.jpg"/>
          <p:cNvPicPr>
            <a:picLocks noChangeAspect="1"/>
          </p:cNvPicPr>
          <p:nvPr/>
        </p:nvPicPr>
        <p:blipFill>
          <a:blip r:embed="rId2"/>
          <a:srcRect l="28888" r="14018"/>
          <a:stretch>
            <a:fillRect/>
          </a:stretch>
        </p:blipFill>
        <p:spPr>
          <a:xfrm>
            <a:off x="7139357" y="2840917"/>
            <a:ext cx="2004643" cy="2336612"/>
          </a:xfrm>
          <a:prstGeom prst="rect">
            <a:avLst/>
          </a:prstGeom>
        </p:spPr>
      </p:pic>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ANDS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Larger Service</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SERVICE</a:t>
            </a:r>
            <a:endParaRPr lang="en-US" sz="3600" dirty="0">
              <a:solidFill>
                <a:schemeClr val="bg1"/>
              </a:solidFill>
              <a:latin typeface="InkyDinky"/>
              <a:cs typeface="InkyDinky"/>
            </a:endParaRPr>
          </a:p>
        </p:txBody>
      </p:sp>
      <p:sp>
        <p:nvSpPr>
          <p:cNvPr id="17" name="TextBox 16"/>
          <p:cNvSpPr txBox="1"/>
          <p:nvPr/>
        </p:nvSpPr>
        <p:spPr>
          <a:xfrm>
            <a:off x="439924" y="2055751"/>
            <a:ext cx="7802437" cy="1569660"/>
          </a:xfrm>
          <a:prstGeom prst="rect">
            <a:avLst/>
          </a:prstGeom>
          <a:noFill/>
        </p:spPr>
        <p:txBody>
          <a:bodyPr wrap="square" rtlCol="0">
            <a:spAutoFit/>
          </a:bodyPr>
          <a:lstStyle/>
          <a:p>
            <a:r>
              <a:rPr lang="en-US" sz="2400" dirty="0" smtClean="0">
                <a:solidFill>
                  <a:schemeClr val="bg1"/>
                </a:solidFill>
                <a:latin typeface="InkyDinky"/>
                <a:cs typeface="InkyDinky"/>
              </a:rPr>
              <a:t>Yet it shall not be so among you; but whoever desires to become great among you shall be your </a:t>
            </a:r>
            <a:r>
              <a:rPr lang="en-US" sz="2400" dirty="0" smtClean="0">
                <a:solidFill>
                  <a:srgbClr val="FF0000"/>
                </a:solidFill>
                <a:latin typeface="InkyDinky"/>
                <a:cs typeface="InkyDinky"/>
              </a:rPr>
              <a:t>servant</a:t>
            </a:r>
            <a:r>
              <a:rPr lang="en-US" sz="2400" dirty="0" smtClean="0">
                <a:solidFill>
                  <a:schemeClr val="bg1"/>
                </a:solidFill>
                <a:latin typeface="InkyDinky"/>
                <a:cs typeface="InkyDinky"/>
              </a:rPr>
              <a:t>. </a:t>
            </a:r>
            <a:r>
              <a:rPr lang="en-US" sz="2400" baseline="30000" dirty="0" smtClean="0">
                <a:solidFill>
                  <a:schemeClr val="bg1"/>
                </a:solidFill>
                <a:latin typeface="InkyDinky"/>
                <a:cs typeface="InkyDinky"/>
              </a:rPr>
              <a:t>44</a:t>
            </a:r>
            <a:r>
              <a:rPr lang="en-US" sz="2400" dirty="0" smtClean="0">
                <a:solidFill>
                  <a:schemeClr val="bg1"/>
                </a:solidFill>
                <a:latin typeface="InkyDinky"/>
                <a:cs typeface="InkyDinky"/>
              </a:rPr>
              <a:t> And whoever of you desires to be first shall be </a:t>
            </a:r>
            <a:r>
              <a:rPr lang="en-US" sz="2400" dirty="0" smtClean="0">
                <a:solidFill>
                  <a:srgbClr val="FF0000"/>
                </a:solidFill>
                <a:latin typeface="InkyDinky"/>
                <a:cs typeface="InkyDinky"/>
              </a:rPr>
              <a:t>slave of all</a:t>
            </a:r>
            <a:r>
              <a:rPr lang="en-US" sz="2400" dirty="0" smtClean="0">
                <a:solidFill>
                  <a:schemeClr val="bg1"/>
                </a:solidFill>
                <a:latin typeface="InkyDinky"/>
                <a:cs typeface="InkyDinky"/>
              </a:rPr>
              <a:t>. </a:t>
            </a:r>
            <a:r>
              <a:rPr lang="en-US" sz="2400" baseline="30000" dirty="0" smtClean="0">
                <a:solidFill>
                  <a:schemeClr val="bg1"/>
                </a:solidFill>
                <a:latin typeface="InkyDinky"/>
                <a:cs typeface="InkyDinky"/>
              </a:rPr>
              <a:t>45</a:t>
            </a:r>
            <a:r>
              <a:rPr lang="en-US" sz="2400" dirty="0" smtClean="0">
                <a:solidFill>
                  <a:schemeClr val="bg1"/>
                </a:solidFill>
                <a:latin typeface="InkyDinky"/>
                <a:cs typeface="InkyDinky"/>
              </a:rPr>
              <a:t> For even the Son of Man did not come to be served, but to serve, and to give His life a ransom for many.”</a:t>
            </a:r>
            <a:endParaRPr lang="en-US" sz="2400" dirty="0">
              <a:solidFill>
                <a:srgbClr val="FF0000"/>
              </a:solidFill>
              <a:latin typeface="InkyDinky"/>
              <a:cs typeface="InkyDinky"/>
            </a:endParaRPr>
          </a:p>
        </p:txBody>
      </p:sp>
      <p:sp>
        <p:nvSpPr>
          <p:cNvPr id="18" name="TextBox 17"/>
          <p:cNvSpPr txBox="1"/>
          <p:nvPr/>
        </p:nvSpPr>
        <p:spPr>
          <a:xfrm>
            <a:off x="431623" y="1361289"/>
            <a:ext cx="6034439"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WANTS US TO WORK ACTIVELY!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618560"/>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Mark 10:43-45.</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3" name="Picture 12" descr="hands-in-the-air.jpg"/>
          <p:cNvPicPr>
            <a:picLocks noChangeAspect="1"/>
          </p:cNvPicPr>
          <p:nvPr/>
        </p:nvPicPr>
        <p:blipFill>
          <a:blip r:embed="rId2"/>
          <a:srcRect l="28888" r="14018"/>
          <a:stretch>
            <a:fillRect/>
          </a:stretch>
        </p:blipFill>
        <p:spPr>
          <a:xfrm>
            <a:off x="7139357" y="2840917"/>
            <a:ext cx="2004643" cy="2336612"/>
          </a:xfrm>
          <a:prstGeom prst="rect">
            <a:avLst/>
          </a:prstGeom>
        </p:spPr>
      </p:pic>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ANDS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Larger Service</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SERVICE</a:t>
            </a:r>
            <a:endParaRPr lang="en-US" sz="3600" dirty="0">
              <a:solidFill>
                <a:schemeClr val="bg1"/>
              </a:solidFill>
              <a:latin typeface="InkyDinky"/>
              <a:cs typeface="InkyDinky"/>
            </a:endParaRPr>
          </a:p>
        </p:txBody>
      </p:sp>
      <p:sp>
        <p:nvSpPr>
          <p:cNvPr id="17" name="TextBox 16"/>
          <p:cNvSpPr txBox="1"/>
          <p:nvPr/>
        </p:nvSpPr>
        <p:spPr>
          <a:xfrm>
            <a:off x="439924" y="1922055"/>
            <a:ext cx="7802437" cy="1938992"/>
          </a:xfrm>
          <a:prstGeom prst="rect">
            <a:avLst/>
          </a:prstGeom>
          <a:noFill/>
        </p:spPr>
        <p:txBody>
          <a:bodyPr wrap="square" rtlCol="0">
            <a:spAutoFit/>
          </a:bodyPr>
          <a:lstStyle/>
          <a:p>
            <a:r>
              <a:rPr lang="en-US" sz="2400" dirty="0" smtClean="0">
                <a:solidFill>
                  <a:schemeClr val="bg1"/>
                </a:solidFill>
                <a:latin typeface="InkyDinky"/>
                <a:cs typeface="InkyDinky"/>
              </a:rPr>
              <a:t>Then the King will say to those on His right hand, ‘Come, you blessed of My Father, inherit the kingdom prepared for you from the foundation of the world: </a:t>
            </a:r>
            <a:r>
              <a:rPr lang="en-US" sz="2400" baseline="30000" dirty="0" smtClean="0">
                <a:solidFill>
                  <a:schemeClr val="bg1"/>
                </a:solidFill>
                <a:latin typeface="InkyDinky"/>
                <a:cs typeface="InkyDinky"/>
              </a:rPr>
              <a:t>35</a:t>
            </a:r>
            <a:r>
              <a:rPr lang="en-US" sz="2400" dirty="0" smtClean="0">
                <a:solidFill>
                  <a:schemeClr val="bg1"/>
                </a:solidFill>
                <a:latin typeface="InkyDinky"/>
                <a:cs typeface="InkyDinky"/>
              </a:rPr>
              <a:t> for I was hungry and you gave Me food; I was thirsty and you gave Me drink; I was a stranger and you took Me in; </a:t>
            </a:r>
            <a:endParaRPr lang="en-US" sz="2400" dirty="0">
              <a:solidFill>
                <a:srgbClr val="FF0000"/>
              </a:solidFill>
              <a:latin typeface="InkyDinky"/>
              <a:cs typeface="InkyDinky"/>
            </a:endParaRPr>
          </a:p>
        </p:txBody>
      </p:sp>
      <p:sp>
        <p:nvSpPr>
          <p:cNvPr id="18" name="TextBox 17"/>
          <p:cNvSpPr txBox="1"/>
          <p:nvPr/>
        </p:nvSpPr>
        <p:spPr>
          <a:xfrm>
            <a:off x="431623" y="1361289"/>
            <a:ext cx="6034439"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WANTS US TO WORK ACTIVELY!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618560"/>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Matthew 25:34-40.</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7" descr="4h.jpg"/>
          <p:cNvPicPr>
            <a:picLocks noChangeAspect="1"/>
          </p:cNvPicPr>
          <p:nvPr/>
        </p:nvPicPr>
        <p:blipFill>
          <a:blip r:embed="rId2"/>
          <a:stretch>
            <a:fillRect/>
          </a:stretch>
        </p:blipFill>
        <p:spPr>
          <a:xfrm>
            <a:off x="713420" y="324867"/>
            <a:ext cx="4142351" cy="4322453"/>
          </a:xfrm>
          <a:prstGeom prst="rect">
            <a:avLst/>
          </a:prstGeom>
        </p:spPr>
      </p:pic>
      <p:sp>
        <p:nvSpPr>
          <p:cNvPr id="9" name="TextBox 8"/>
          <p:cNvSpPr txBox="1"/>
          <p:nvPr/>
        </p:nvSpPr>
        <p:spPr>
          <a:xfrm>
            <a:off x="5129681" y="1718232"/>
            <a:ext cx="3726908" cy="1938992"/>
          </a:xfrm>
          <a:prstGeom prst="rect">
            <a:avLst/>
          </a:prstGeom>
          <a:noFill/>
        </p:spPr>
        <p:txBody>
          <a:bodyPr wrap="square" rtlCol="0">
            <a:spAutoFit/>
          </a:bodyPr>
          <a:lstStyle/>
          <a:p>
            <a:r>
              <a:rPr lang="en-US" sz="2000" dirty="0">
                <a:solidFill>
                  <a:schemeClr val="bg1"/>
                </a:solidFill>
                <a:latin typeface="InkyDinky"/>
                <a:cs typeface="InkyDinky"/>
              </a:rPr>
              <a:t>I pledge my </a:t>
            </a:r>
            <a:r>
              <a:rPr lang="en-US" sz="2000" dirty="0">
                <a:solidFill>
                  <a:srgbClr val="FFFF00"/>
                </a:solidFill>
                <a:latin typeface="InkyDinky"/>
                <a:cs typeface="InkyDinky"/>
              </a:rPr>
              <a:t>head</a:t>
            </a:r>
            <a:r>
              <a:rPr lang="en-US" sz="2000" dirty="0">
                <a:solidFill>
                  <a:schemeClr val="bg1"/>
                </a:solidFill>
                <a:latin typeface="InkyDinky"/>
                <a:cs typeface="InkyDinky"/>
              </a:rPr>
              <a:t> to clearer </a:t>
            </a:r>
            <a:r>
              <a:rPr lang="en-US" sz="2000" dirty="0" err="1">
                <a:solidFill>
                  <a:schemeClr val="bg1"/>
                </a:solidFill>
                <a:latin typeface="InkyDinky"/>
                <a:cs typeface="InkyDinky"/>
              </a:rPr>
              <a:t>thinking, my</a:t>
            </a:r>
            <a:r>
              <a:rPr lang="en-US" sz="2000" dirty="0">
                <a:solidFill>
                  <a:schemeClr val="bg1"/>
                </a:solidFill>
                <a:latin typeface="InkyDinky"/>
                <a:cs typeface="InkyDinky"/>
              </a:rPr>
              <a:t> </a:t>
            </a:r>
            <a:r>
              <a:rPr lang="en-US" sz="2000" dirty="0">
                <a:solidFill>
                  <a:srgbClr val="FFFF00"/>
                </a:solidFill>
                <a:latin typeface="InkyDinky"/>
                <a:cs typeface="InkyDinky"/>
              </a:rPr>
              <a:t>heart</a:t>
            </a:r>
            <a:r>
              <a:rPr lang="en-US" sz="2000" dirty="0">
                <a:solidFill>
                  <a:schemeClr val="bg1"/>
                </a:solidFill>
                <a:latin typeface="InkyDinky"/>
                <a:cs typeface="InkyDinky"/>
              </a:rPr>
              <a:t> to greater </a:t>
            </a:r>
            <a:r>
              <a:rPr lang="en-US" sz="2000" dirty="0" err="1">
                <a:solidFill>
                  <a:schemeClr val="bg1"/>
                </a:solidFill>
                <a:latin typeface="InkyDinky"/>
                <a:cs typeface="InkyDinky"/>
              </a:rPr>
              <a:t>loyalty, my</a:t>
            </a:r>
            <a:r>
              <a:rPr lang="en-US" sz="2000" dirty="0">
                <a:solidFill>
                  <a:schemeClr val="bg1"/>
                </a:solidFill>
                <a:latin typeface="InkyDinky"/>
                <a:cs typeface="InkyDinky"/>
              </a:rPr>
              <a:t> </a:t>
            </a:r>
            <a:r>
              <a:rPr lang="en-US" sz="2000" dirty="0">
                <a:solidFill>
                  <a:srgbClr val="FFFF00"/>
                </a:solidFill>
                <a:latin typeface="InkyDinky"/>
                <a:cs typeface="InkyDinky"/>
              </a:rPr>
              <a:t>hands</a:t>
            </a:r>
            <a:r>
              <a:rPr lang="en-US" sz="2000" dirty="0">
                <a:solidFill>
                  <a:schemeClr val="bg1"/>
                </a:solidFill>
                <a:latin typeface="InkyDinky"/>
                <a:cs typeface="InkyDinky"/>
              </a:rPr>
              <a:t> to larger </a:t>
            </a:r>
            <a:r>
              <a:rPr lang="en-US" sz="2000" dirty="0" err="1">
                <a:solidFill>
                  <a:schemeClr val="bg1"/>
                </a:solidFill>
                <a:latin typeface="InkyDinky"/>
                <a:cs typeface="InkyDinky"/>
              </a:rPr>
              <a:t>service, and</a:t>
            </a:r>
            <a:r>
              <a:rPr lang="en-US" sz="2000" dirty="0">
                <a:solidFill>
                  <a:schemeClr val="bg1"/>
                </a:solidFill>
                <a:latin typeface="InkyDinky"/>
                <a:cs typeface="InkyDinky"/>
              </a:rPr>
              <a:t> my health to better </a:t>
            </a:r>
            <a:r>
              <a:rPr lang="en-US" sz="2000" dirty="0" err="1">
                <a:solidFill>
                  <a:schemeClr val="bg1"/>
                </a:solidFill>
                <a:latin typeface="InkyDinky"/>
                <a:cs typeface="InkyDinky"/>
              </a:rPr>
              <a:t>living, for</a:t>
            </a:r>
            <a:r>
              <a:rPr lang="en-US" sz="2000" dirty="0">
                <a:solidFill>
                  <a:schemeClr val="bg1"/>
                </a:solidFill>
                <a:latin typeface="InkyDinky"/>
                <a:cs typeface="InkyDinky"/>
              </a:rPr>
              <a:t> my club, my community, my country, and my world!</a:t>
            </a:r>
          </a:p>
        </p:txBody>
      </p:sp>
      <p:sp>
        <p:nvSpPr>
          <p:cNvPr id="10" name="TextBox 9"/>
          <p:cNvSpPr txBox="1"/>
          <p:nvPr/>
        </p:nvSpPr>
        <p:spPr>
          <a:xfrm>
            <a:off x="4980271" y="1269997"/>
            <a:ext cx="2025315" cy="369332"/>
          </a:xfrm>
          <a:prstGeom prst="rect">
            <a:avLst/>
          </a:prstGeom>
          <a:noFill/>
        </p:spPr>
        <p:txBody>
          <a:bodyPr wrap="square" rtlCol="0">
            <a:spAutoFit/>
          </a:bodyPr>
          <a:lstStyle/>
          <a:p>
            <a:r>
              <a:rPr lang="en-US" b="1" dirty="0" smtClean="0">
                <a:solidFill>
                  <a:srgbClr val="FFFFFF"/>
                </a:solidFill>
              </a:rPr>
              <a:t>The 4-H Pledge</a:t>
            </a:r>
            <a:endParaRPr lang="en-US" b="1" dirty="0">
              <a:solidFill>
                <a:srgbClr val="FFFFFF"/>
              </a:solidFill>
            </a:endParaRPr>
          </a:p>
        </p:txBody>
      </p:sp>
    </p:spTree>
  </p:cSld>
  <p:clrMapOvr>
    <a:masterClrMapping/>
  </p:clrMapOvr>
  <p:transition spd="med">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3" name="Picture 12" descr="hands-in-the-air.jpg"/>
          <p:cNvPicPr>
            <a:picLocks noChangeAspect="1"/>
          </p:cNvPicPr>
          <p:nvPr/>
        </p:nvPicPr>
        <p:blipFill>
          <a:blip r:embed="rId2"/>
          <a:srcRect l="28888" r="14018"/>
          <a:stretch>
            <a:fillRect/>
          </a:stretch>
        </p:blipFill>
        <p:spPr>
          <a:xfrm>
            <a:off x="7139357" y="2840917"/>
            <a:ext cx="2004643" cy="2336612"/>
          </a:xfrm>
          <a:prstGeom prst="rect">
            <a:avLst/>
          </a:prstGeom>
        </p:spPr>
      </p:pic>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ANDS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Larger Service</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SERVICE</a:t>
            </a:r>
            <a:endParaRPr lang="en-US" sz="3600" dirty="0">
              <a:solidFill>
                <a:schemeClr val="bg1"/>
              </a:solidFill>
              <a:latin typeface="InkyDinky"/>
              <a:cs typeface="InkyDinky"/>
            </a:endParaRPr>
          </a:p>
        </p:txBody>
      </p:sp>
      <p:sp>
        <p:nvSpPr>
          <p:cNvPr id="17" name="TextBox 16"/>
          <p:cNvSpPr txBox="1"/>
          <p:nvPr/>
        </p:nvSpPr>
        <p:spPr>
          <a:xfrm>
            <a:off x="439924" y="1922055"/>
            <a:ext cx="7802437" cy="1569660"/>
          </a:xfrm>
          <a:prstGeom prst="rect">
            <a:avLst/>
          </a:prstGeom>
          <a:noFill/>
        </p:spPr>
        <p:txBody>
          <a:bodyPr wrap="square" rtlCol="0">
            <a:spAutoFit/>
          </a:bodyPr>
          <a:lstStyle/>
          <a:p>
            <a:r>
              <a:rPr lang="en-US" sz="2400" baseline="30000" dirty="0" smtClean="0">
                <a:solidFill>
                  <a:schemeClr val="bg1"/>
                </a:solidFill>
                <a:latin typeface="InkyDinky"/>
                <a:cs typeface="InkyDinky"/>
              </a:rPr>
              <a:t>36</a:t>
            </a:r>
            <a:r>
              <a:rPr lang="en-US" sz="2400" dirty="0" smtClean="0">
                <a:solidFill>
                  <a:schemeClr val="bg1"/>
                </a:solidFill>
                <a:latin typeface="InkyDinky"/>
                <a:cs typeface="InkyDinky"/>
              </a:rPr>
              <a:t> I was naked and you clothed Me; I was sick and you visited Me; I was in prison and you came to Me.’</a:t>
            </a:r>
            <a:r>
              <a:rPr lang="en-US" sz="2400" baseline="30000" dirty="0" smtClean="0">
                <a:solidFill>
                  <a:schemeClr val="bg1"/>
                </a:solidFill>
                <a:latin typeface="InkyDinky"/>
                <a:cs typeface="InkyDinky"/>
              </a:rPr>
              <a:t>37</a:t>
            </a:r>
            <a:r>
              <a:rPr lang="en-US" sz="2400" dirty="0" smtClean="0">
                <a:solidFill>
                  <a:schemeClr val="bg1"/>
                </a:solidFill>
                <a:latin typeface="InkyDinky"/>
                <a:cs typeface="InkyDinky"/>
              </a:rPr>
              <a:t> “Then the righteous will answer Him, saying, ‘Lord, when did we see You hungry and feed You, or thirsty and give You drink? </a:t>
            </a:r>
            <a:endParaRPr lang="en-US" sz="2400" dirty="0">
              <a:solidFill>
                <a:srgbClr val="FF0000"/>
              </a:solidFill>
              <a:latin typeface="InkyDinky"/>
              <a:cs typeface="InkyDinky"/>
            </a:endParaRPr>
          </a:p>
        </p:txBody>
      </p:sp>
      <p:sp>
        <p:nvSpPr>
          <p:cNvPr id="18" name="TextBox 17"/>
          <p:cNvSpPr txBox="1"/>
          <p:nvPr/>
        </p:nvSpPr>
        <p:spPr>
          <a:xfrm>
            <a:off x="431623" y="1361289"/>
            <a:ext cx="6034439"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WANTS US TO WORK ACTIVELY!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618560"/>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Matthew 25:34-40.</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3" name="Picture 12" descr="hands-in-the-air.jpg"/>
          <p:cNvPicPr>
            <a:picLocks noChangeAspect="1"/>
          </p:cNvPicPr>
          <p:nvPr/>
        </p:nvPicPr>
        <p:blipFill>
          <a:blip r:embed="rId2"/>
          <a:srcRect l="28888" r="14018"/>
          <a:stretch>
            <a:fillRect/>
          </a:stretch>
        </p:blipFill>
        <p:spPr>
          <a:xfrm>
            <a:off x="7139357" y="2840917"/>
            <a:ext cx="2004643" cy="2336612"/>
          </a:xfrm>
          <a:prstGeom prst="rect">
            <a:avLst/>
          </a:prstGeom>
        </p:spPr>
      </p:pic>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ANDS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Larger Service</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SERVICE</a:t>
            </a:r>
            <a:endParaRPr lang="en-US" sz="3600" dirty="0">
              <a:solidFill>
                <a:schemeClr val="bg1"/>
              </a:solidFill>
              <a:latin typeface="InkyDinky"/>
              <a:cs typeface="InkyDinky"/>
            </a:endParaRPr>
          </a:p>
        </p:txBody>
      </p:sp>
      <p:sp>
        <p:nvSpPr>
          <p:cNvPr id="17" name="TextBox 16"/>
          <p:cNvSpPr txBox="1"/>
          <p:nvPr/>
        </p:nvSpPr>
        <p:spPr>
          <a:xfrm>
            <a:off x="439924" y="1922055"/>
            <a:ext cx="7802437" cy="1938992"/>
          </a:xfrm>
          <a:prstGeom prst="rect">
            <a:avLst/>
          </a:prstGeom>
          <a:noFill/>
        </p:spPr>
        <p:txBody>
          <a:bodyPr wrap="square" rtlCol="0">
            <a:spAutoFit/>
          </a:bodyPr>
          <a:lstStyle/>
          <a:p>
            <a:r>
              <a:rPr lang="en-US" sz="2400" baseline="30000" dirty="0" smtClean="0">
                <a:solidFill>
                  <a:schemeClr val="bg1"/>
                </a:solidFill>
                <a:latin typeface="InkyDinky"/>
                <a:cs typeface="InkyDinky"/>
              </a:rPr>
              <a:t>38</a:t>
            </a:r>
            <a:r>
              <a:rPr lang="en-US" sz="2400" dirty="0" smtClean="0">
                <a:solidFill>
                  <a:schemeClr val="bg1"/>
                </a:solidFill>
                <a:latin typeface="InkyDinky"/>
                <a:cs typeface="InkyDinky"/>
              </a:rPr>
              <a:t> When did we see You a stranger and take You in, or naked and clothe You? </a:t>
            </a:r>
            <a:r>
              <a:rPr lang="en-US" sz="2400" baseline="30000" dirty="0" smtClean="0">
                <a:solidFill>
                  <a:schemeClr val="bg1"/>
                </a:solidFill>
                <a:latin typeface="InkyDinky"/>
                <a:cs typeface="InkyDinky"/>
              </a:rPr>
              <a:t>39</a:t>
            </a:r>
            <a:r>
              <a:rPr lang="en-US" sz="2400" dirty="0" smtClean="0">
                <a:solidFill>
                  <a:schemeClr val="bg1"/>
                </a:solidFill>
                <a:latin typeface="InkyDinky"/>
                <a:cs typeface="InkyDinky"/>
              </a:rPr>
              <a:t> Or when did we see You sick, or in prison, and come to You?’ </a:t>
            </a:r>
            <a:r>
              <a:rPr lang="en-US" sz="2400" baseline="30000" dirty="0" smtClean="0">
                <a:solidFill>
                  <a:schemeClr val="bg1"/>
                </a:solidFill>
                <a:latin typeface="InkyDinky"/>
                <a:cs typeface="InkyDinky"/>
              </a:rPr>
              <a:t>40</a:t>
            </a:r>
            <a:r>
              <a:rPr lang="en-US" sz="2400" dirty="0" smtClean="0">
                <a:solidFill>
                  <a:schemeClr val="bg1"/>
                </a:solidFill>
                <a:latin typeface="InkyDinky"/>
                <a:cs typeface="InkyDinky"/>
              </a:rPr>
              <a:t> And the King will answer and say to them, ‘Assuredly, I say to you, inasmuch as you did it to one of the least of these My brethren, you did it to Me.’</a:t>
            </a:r>
            <a:endParaRPr lang="en-US" sz="2400" dirty="0">
              <a:solidFill>
                <a:srgbClr val="FF0000"/>
              </a:solidFill>
              <a:latin typeface="InkyDinky"/>
              <a:cs typeface="InkyDinky"/>
            </a:endParaRPr>
          </a:p>
        </p:txBody>
      </p:sp>
      <p:sp>
        <p:nvSpPr>
          <p:cNvPr id="18" name="TextBox 17"/>
          <p:cNvSpPr txBox="1"/>
          <p:nvPr/>
        </p:nvSpPr>
        <p:spPr>
          <a:xfrm>
            <a:off x="431623" y="1361289"/>
            <a:ext cx="6034439"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WANTS US TO WORK ACTIVELY!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618560"/>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Matthew 25:34-40.</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3" name="Picture 12" descr="hands-in-the-air.jpg"/>
          <p:cNvPicPr>
            <a:picLocks noChangeAspect="1"/>
          </p:cNvPicPr>
          <p:nvPr/>
        </p:nvPicPr>
        <p:blipFill>
          <a:blip r:embed="rId2"/>
          <a:srcRect l="28888" r="14018"/>
          <a:stretch>
            <a:fillRect/>
          </a:stretch>
        </p:blipFill>
        <p:spPr>
          <a:xfrm>
            <a:off x="7139357" y="2840917"/>
            <a:ext cx="2004643" cy="2336612"/>
          </a:xfrm>
          <a:prstGeom prst="rect">
            <a:avLst/>
          </a:prstGeom>
        </p:spPr>
      </p:pic>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2"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ANDS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Larger Service</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SERVICE</a:t>
            </a:r>
            <a:endParaRPr lang="en-US" sz="3600" dirty="0">
              <a:solidFill>
                <a:schemeClr val="bg1"/>
              </a:solidFill>
              <a:latin typeface="InkyDinky"/>
              <a:cs typeface="InkyDinky"/>
            </a:endParaRPr>
          </a:p>
        </p:txBody>
      </p:sp>
      <p:sp>
        <p:nvSpPr>
          <p:cNvPr id="17" name="TextBox 16"/>
          <p:cNvSpPr txBox="1"/>
          <p:nvPr/>
        </p:nvSpPr>
        <p:spPr>
          <a:xfrm>
            <a:off x="439924" y="1922055"/>
            <a:ext cx="7802437" cy="1938992"/>
          </a:xfrm>
          <a:prstGeom prst="rect">
            <a:avLst/>
          </a:prstGeom>
          <a:noFill/>
        </p:spPr>
        <p:txBody>
          <a:bodyPr wrap="square" rtlCol="0">
            <a:spAutoFit/>
          </a:bodyPr>
          <a:lstStyle/>
          <a:p>
            <a:r>
              <a:rPr lang="en-US" sz="2400" baseline="30000" dirty="0" smtClean="0">
                <a:solidFill>
                  <a:schemeClr val="bg1"/>
                </a:solidFill>
                <a:latin typeface="InkyDinky"/>
                <a:cs typeface="InkyDinky"/>
              </a:rPr>
              <a:t>38</a:t>
            </a:r>
            <a:r>
              <a:rPr lang="en-US" sz="2400" dirty="0" smtClean="0">
                <a:solidFill>
                  <a:schemeClr val="bg1"/>
                </a:solidFill>
                <a:latin typeface="InkyDinky"/>
                <a:cs typeface="InkyDinky"/>
              </a:rPr>
              <a:t> When did we see You a stranger and take You in, or naked and clothe You? </a:t>
            </a:r>
            <a:r>
              <a:rPr lang="en-US" sz="2400" baseline="30000" dirty="0" smtClean="0">
                <a:solidFill>
                  <a:schemeClr val="bg1"/>
                </a:solidFill>
                <a:latin typeface="InkyDinky"/>
                <a:cs typeface="InkyDinky"/>
              </a:rPr>
              <a:t>39</a:t>
            </a:r>
            <a:r>
              <a:rPr lang="en-US" sz="2400" dirty="0" smtClean="0">
                <a:solidFill>
                  <a:schemeClr val="bg1"/>
                </a:solidFill>
                <a:latin typeface="InkyDinky"/>
                <a:cs typeface="InkyDinky"/>
              </a:rPr>
              <a:t> Or when did we see You sick, or in prison, and come to You?’ </a:t>
            </a:r>
            <a:r>
              <a:rPr lang="en-US" sz="2400" baseline="30000" dirty="0" smtClean="0">
                <a:solidFill>
                  <a:schemeClr val="bg1"/>
                </a:solidFill>
                <a:latin typeface="InkyDinky"/>
                <a:cs typeface="InkyDinky"/>
              </a:rPr>
              <a:t>40</a:t>
            </a:r>
            <a:r>
              <a:rPr lang="en-US" sz="2400" dirty="0" smtClean="0">
                <a:solidFill>
                  <a:schemeClr val="bg1"/>
                </a:solidFill>
                <a:latin typeface="InkyDinky"/>
                <a:cs typeface="InkyDinky"/>
              </a:rPr>
              <a:t> And the King will answer and say to them, ‘Assuredly, I say to you, </a:t>
            </a:r>
            <a:r>
              <a:rPr lang="en-US" sz="2400" dirty="0" smtClean="0">
                <a:solidFill>
                  <a:srgbClr val="FF0000"/>
                </a:solidFill>
                <a:latin typeface="InkyDinky"/>
                <a:cs typeface="InkyDinky"/>
              </a:rPr>
              <a:t>inasmuch as you did it to one of the least of these My brethren, you did it to Me.</a:t>
            </a:r>
            <a:r>
              <a:rPr lang="en-US" sz="2400" dirty="0" smtClean="0">
                <a:solidFill>
                  <a:schemeClr val="bg1"/>
                </a:solidFill>
                <a:latin typeface="InkyDinky"/>
                <a:cs typeface="InkyDinky"/>
              </a:rPr>
              <a:t>’</a:t>
            </a:r>
            <a:endParaRPr lang="en-US" sz="2400" dirty="0">
              <a:solidFill>
                <a:srgbClr val="FF0000"/>
              </a:solidFill>
              <a:latin typeface="InkyDinky"/>
              <a:cs typeface="InkyDinky"/>
            </a:endParaRPr>
          </a:p>
        </p:txBody>
      </p:sp>
      <p:sp>
        <p:nvSpPr>
          <p:cNvPr id="18" name="TextBox 17"/>
          <p:cNvSpPr txBox="1"/>
          <p:nvPr/>
        </p:nvSpPr>
        <p:spPr>
          <a:xfrm>
            <a:off x="431623" y="1361289"/>
            <a:ext cx="6034439"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GOD WANTS US TO WORK ACTIVELY!</a:t>
            </a:r>
            <a:endParaRPr lang="en-US" sz="2800" dirty="0">
              <a:solidFill>
                <a:schemeClr val="tx2">
                  <a:lumMod val="20000"/>
                  <a:lumOff val="80000"/>
                </a:schemeClr>
              </a:solidFill>
              <a:latin typeface="InkyDinky"/>
              <a:cs typeface="InkyDinky"/>
            </a:endParaRPr>
          </a:p>
        </p:txBody>
      </p:sp>
      <p:sp>
        <p:nvSpPr>
          <p:cNvPr id="11" name="TextBox 10"/>
          <p:cNvSpPr txBox="1"/>
          <p:nvPr/>
        </p:nvSpPr>
        <p:spPr>
          <a:xfrm>
            <a:off x="3170778" y="3618560"/>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Matthew 25:34-40.</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5129681" y="406674"/>
            <a:ext cx="3726908" cy="4452501"/>
          </a:xfrm>
          <a:prstGeom prst="rect">
            <a:avLst/>
          </a:prstGeom>
          <a:noFill/>
        </p:spPr>
        <p:txBody>
          <a:bodyPr wrap="square" rtlCol="0">
            <a:spAutoFit/>
          </a:bodyPr>
          <a:lstStyle/>
          <a:p>
            <a:pPr algn="ct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a:t>
            </a:r>
          </a:p>
          <a:p>
            <a:pPr algn="ctr">
              <a:lnSpc>
                <a:spcPts val="4700"/>
              </a:lnSpc>
            </a:pPr>
            <a:endParaRPr lang="en-US" sz="3200" dirty="0" smtClean="0">
              <a:solidFill>
                <a:schemeClr val="bg1"/>
              </a:solidFill>
              <a:latin typeface="InkyDinky"/>
              <a:cs typeface="InkyDinky"/>
            </a:endParaRPr>
          </a:p>
          <a:p>
            <a:pPr algn="ct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EART</a:t>
            </a:r>
          </a:p>
          <a:p>
            <a:pPr algn="ctr">
              <a:lnSpc>
                <a:spcPts val="4700"/>
              </a:lnSpc>
            </a:pPr>
            <a:endParaRPr lang="en-US" sz="3200" dirty="0" smtClean="0">
              <a:solidFill>
                <a:schemeClr val="bg1"/>
              </a:solidFill>
              <a:latin typeface="InkyDinky"/>
              <a:cs typeface="InkyDinky"/>
            </a:endParaRPr>
          </a:p>
          <a:p>
            <a:pPr algn="ct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ANDS</a:t>
            </a:r>
          </a:p>
          <a:p>
            <a:pPr algn="ctr">
              <a:lnSpc>
                <a:spcPts val="4700"/>
              </a:lnSpc>
            </a:pPr>
            <a:endParaRPr lang="en-US" sz="3200" dirty="0" smtClean="0">
              <a:solidFill>
                <a:schemeClr val="bg1"/>
              </a:solidFill>
              <a:latin typeface="InkyDinky"/>
              <a:cs typeface="InkyDinky"/>
            </a:endParaRPr>
          </a:p>
          <a:p>
            <a:pPr algn="ct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EALTH</a:t>
            </a:r>
            <a:endParaRPr lang="en-US" sz="3200" dirty="0">
              <a:solidFill>
                <a:schemeClr val="bg1"/>
              </a:solidFill>
              <a:latin typeface="InkyDinky"/>
              <a:cs typeface="InkyDinky"/>
            </a:endParaRPr>
          </a:p>
        </p:txBody>
      </p:sp>
      <p:sp>
        <p:nvSpPr>
          <p:cNvPr id="4" name="TextBox 3"/>
          <p:cNvSpPr txBox="1"/>
          <p:nvPr/>
        </p:nvSpPr>
        <p:spPr>
          <a:xfrm>
            <a:off x="132807" y="1211893"/>
            <a:ext cx="4864073" cy="523220"/>
          </a:xfrm>
          <a:prstGeom prst="rect">
            <a:avLst/>
          </a:prstGeom>
          <a:noFill/>
        </p:spPr>
        <p:txBody>
          <a:bodyPr wrap="square" rtlCol="0">
            <a:spAutoFit/>
          </a:bodyPr>
          <a:lstStyle/>
          <a:p>
            <a:r>
              <a:rPr lang="en-US" sz="2800" dirty="0" smtClean="0">
                <a:solidFill>
                  <a:srgbClr val="FFFF00"/>
                </a:solidFill>
                <a:latin typeface="BlackJackRegular"/>
                <a:cs typeface="BlackJackRegular"/>
              </a:rPr>
              <a:t>The Christian</a:t>
            </a:r>
            <a:endParaRPr lang="en-US" sz="2800" dirty="0">
              <a:solidFill>
                <a:srgbClr val="FFFF00"/>
              </a:solidFill>
              <a:latin typeface="BlackJackRegular"/>
              <a:cs typeface="BlackJackRegular"/>
            </a:endParaRPr>
          </a:p>
        </p:txBody>
      </p:sp>
      <p:sp>
        <p:nvSpPr>
          <p:cNvPr id="7" name="TextBox 6"/>
          <p:cNvSpPr txBox="1"/>
          <p:nvPr/>
        </p:nvSpPr>
        <p:spPr>
          <a:xfrm>
            <a:off x="730440" y="1934330"/>
            <a:ext cx="4266440" cy="2215991"/>
          </a:xfrm>
          <a:prstGeom prst="rect">
            <a:avLst/>
          </a:prstGeom>
          <a:noFill/>
        </p:spPr>
        <p:txBody>
          <a:bodyPr wrap="square" rtlCol="0">
            <a:spAutoFit/>
          </a:bodyPr>
          <a:lstStyle/>
          <a:p>
            <a:r>
              <a:rPr lang="en-US" sz="13800" dirty="0" smtClean="0">
                <a:solidFill>
                  <a:srgbClr val="1B6940"/>
                </a:solidFill>
                <a:latin typeface="Due Date"/>
                <a:cs typeface="Due Date"/>
              </a:rPr>
              <a:t>4-H</a:t>
            </a:r>
            <a:endParaRPr lang="en-US" sz="13800" dirty="0">
              <a:solidFill>
                <a:srgbClr val="1B6940"/>
              </a:solidFill>
              <a:latin typeface="Due Date"/>
              <a:cs typeface="Due Date"/>
            </a:endParaRPr>
          </a:p>
        </p:txBody>
      </p:sp>
      <p:sp>
        <p:nvSpPr>
          <p:cNvPr id="10" name="TextBox 9"/>
          <p:cNvSpPr txBox="1"/>
          <p:nvPr/>
        </p:nvSpPr>
        <p:spPr>
          <a:xfrm>
            <a:off x="6150650"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sp>
        <p:nvSpPr>
          <p:cNvPr id="11" name="TextBox 10"/>
          <p:cNvSpPr txBox="1"/>
          <p:nvPr/>
        </p:nvSpPr>
        <p:spPr>
          <a:xfrm>
            <a:off x="6258550" y="2170660"/>
            <a:ext cx="1518985"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Greater Loyalty</a:t>
            </a:r>
            <a:endParaRPr lang="en-US" dirty="0">
              <a:solidFill>
                <a:schemeClr val="tx2">
                  <a:lumMod val="20000"/>
                  <a:lumOff val="80000"/>
                </a:schemeClr>
              </a:solidFill>
              <a:latin typeface="BlackJackRegular"/>
              <a:cs typeface="BlackJackRegular"/>
            </a:endParaRPr>
          </a:p>
        </p:txBody>
      </p:sp>
      <p:sp>
        <p:nvSpPr>
          <p:cNvPr id="12" name="TextBox 11"/>
          <p:cNvSpPr txBox="1"/>
          <p:nvPr/>
        </p:nvSpPr>
        <p:spPr>
          <a:xfrm>
            <a:off x="6269850" y="3374250"/>
            <a:ext cx="1518985"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Larger Service</a:t>
            </a:r>
            <a:endParaRPr lang="en-US" dirty="0">
              <a:solidFill>
                <a:schemeClr val="tx2">
                  <a:lumMod val="20000"/>
                  <a:lumOff val="80000"/>
                </a:schemeClr>
              </a:solidFill>
              <a:latin typeface="BlackJackRegular"/>
              <a:cs typeface="BlackJackRegular"/>
            </a:endParaRPr>
          </a:p>
        </p:txBody>
      </p:sp>
      <p:sp>
        <p:nvSpPr>
          <p:cNvPr id="13" name="TextBox 12"/>
          <p:cNvSpPr txBox="1"/>
          <p:nvPr/>
        </p:nvSpPr>
        <p:spPr>
          <a:xfrm>
            <a:off x="6333250" y="4547708"/>
            <a:ext cx="1518985"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Better Living</a:t>
            </a:r>
            <a:endParaRPr lang="en-US" dirty="0">
              <a:solidFill>
                <a:schemeClr val="tx2">
                  <a:lumMod val="20000"/>
                  <a:lumOff val="80000"/>
                </a:schemeClr>
              </a:solidFill>
              <a:latin typeface="BlackJackRegular"/>
              <a:cs typeface="BlackJackRegular"/>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6" end="6"/>
                                            </p:txEl>
                                          </p:spTgt>
                                        </p:tgtEl>
                                        <p:attrNameLst>
                                          <p:attrName>style.visibility</p:attrName>
                                        </p:attrNameLst>
                                      </p:cBhvr>
                                      <p:to>
                                        <p:strVal val="visible"/>
                                      </p:to>
                                    </p:set>
                                    <p:animEffect transition="in" filter="fade">
                                      <p:cBhvr>
                                        <p:cTn id="7" dur="2000"/>
                                        <p:tgtEl>
                                          <p:spTgt spid="9">
                                            <p:txEl>
                                              <p:pRg st="6" end="6"/>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3" grpId="0"/>
    </p:bld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3"/>
          <p:cNvGrpSpPr/>
          <p:nvPr/>
        </p:nvGrpSpPr>
        <p:grpSpPr>
          <a:xfrm>
            <a:off x="74699" y="217268"/>
            <a:ext cx="3760108" cy="937902"/>
            <a:chOff x="5096481" y="406674"/>
            <a:chExt cx="3760108" cy="937902"/>
          </a:xfrm>
        </p:grpSpPr>
        <p:sp>
          <p:nvSpPr>
            <p:cNvPr id="14" name="TextBox 13"/>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EALTH  -</a:t>
              </a:r>
            </a:p>
          </p:txBody>
        </p:sp>
        <p:sp>
          <p:nvSpPr>
            <p:cNvPr id="15" name="TextBox 14"/>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Better Living</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BALANCE</a:t>
            </a:r>
            <a:endParaRPr lang="en-US" sz="3600" dirty="0">
              <a:solidFill>
                <a:schemeClr val="bg1"/>
              </a:solidFill>
              <a:latin typeface="InkyDinky"/>
              <a:cs typeface="InkyDinky"/>
            </a:endParaRPr>
          </a:p>
        </p:txBody>
      </p:sp>
      <p:grpSp>
        <p:nvGrpSpPr>
          <p:cNvPr id="25" name="Group 24"/>
          <p:cNvGrpSpPr/>
          <p:nvPr/>
        </p:nvGrpSpPr>
        <p:grpSpPr>
          <a:xfrm>
            <a:off x="303461" y="2331193"/>
            <a:ext cx="1584908" cy="2472969"/>
            <a:chOff x="303461" y="2331193"/>
            <a:chExt cx="1584908" cy="2472969"/>
          </a:xfrm>
        </p:grpSpPr>
        <p:pic>
          <p:nvPicPr>
            <p:cNvPr id="4" name="Picture 3" descr="brain head.png"/>
            <p:cNvPicPr>
              <a:picLocks noChangeAspect="1"/>
            </p:cNvPicPr>
            <p:nvPr/>
          </p:nvPicPr>
          <p:blipFill>
            <a:blip r:embed="rId2"/>
            <a:stretch>
              <a:fillRect/>
            </a:stretch>
          </p:blipFill>
          <p:spPr>
            <a:xfrm flipH="1">
              <a:off x="345236" y="2331193"/>
              <a:ext cx="1543133" cy="1715575"/>
            </a:xfrm>
            <a:prstGeom prst="rect">
              <a:avLst/>
            </a:prstGeom>
          </p:spPr>
        </p:pic>
        <p:sp>
          <p:nvSpPr>
            <p:cNvPr id="18" name="TextBox 17"/>
            <p:cNvSpPr txBox="1"/>
            <p:nvPr/>
          </p:nvSpPr>
          <p:spPr>
            <a:xfrm>
              <a:off x="303461" y="4052411"/>
              <a:ext cx="1256400" cy="646331"/>
            </a:xfrm>
            <a:prstGeom prst="rect">
              <a:avLst/>
            </a:prstGeom>
            <a:noFill/>
          </p:spPr>
          <p:txBody>
            <a:bodyPr wrap="square" rtlCol="0">
              <a:spAutoFit/>
            </a:bodyPr>
            <a:lstStyle/>
            <a:p>
              <a:pPr algn="ctr"/>
              <a:r>
                <a:rPr lang="en-US" dirty="0" smtClean="0">
                  <a:solidFill>
                    <a:schemeClr val="tx2">
                      <a:lumMod val="20000"/>
                      <a:lumOff val="80000"/>
                    </a:schemeClr>
                  </a:solidFill>
                  <a:latin typeface="BlackJackRegular"/>
                  <a:cs typeface="BlackJackRegular"/>
                </a:rPr>
                <a:t>Knowledge</a:t>
              </a:r>
            </a:p>
            <a:p>
              <a:pPr algn="ctr"/>
              <a:endParaRPr lang="en-US" dirty="0"/>
            </a:p>
          </p:txBody>
        </p:sp>
        <p:sp>
          <p:nvSpPr>
            <p:cNvPr id="22" name="TextBox 21"/>
            <p:cNvSpPr txBox="1"/>
            <p:nvPr/>
          </p:nvSpPr>
          <p:spPr>
            <a:xfrm>
              <a:off x="470561" y="4280942"/>
              <a:ext cx="1256400" cy="523220"/>
            </a:xfrm>
            <a:prstGeom prst="rect">
              <a:avLst/>
            </a:prstGeom>
            <a:noFill/>
          </p:spPr>
          <p:txBody>
            <a:bodyPr wrap="square" rtlCol="0">
              <a:spAutoFit/>
            </a:bodyPr>
            <a:lstStyle/>
            <a:p>
              <a:r>
                <a:rPr lang="en-US" sz="2800" dirty="0" smtClean="0">
                  <a:solidFill>
                    <a:schemeClr val="accent1">
                      <a:lumMod val="40000"/>
                      <a:lumOff val="60000"/>
                    </a:schemeClr>
                  </a:solidFill>
                  <a:latin typeface="InkyDinky"/>
                  <a:cs typeface="InkyDinky"/>
                </a:rPr>
                <a:t>ONLY</a:t>
              </a:r>
              <a:endParaRPr lang="en-US" sz="2800" dirty="0">
                <a:solidFill>
                  <a:schemeClr val="accent1">
                    <a:lumMod val="40000"/>
                    <a:lumOff val="60000"/>
                  </a:schemeClr>
                </a:solidFill>
                <a:latin typeface="InkyDinky"/>
                <a:cs typeface="InkyDinky"/>
              </a:endParaRPr>
            </a:p>
          </p:txBody>
        </p:sp>
      </p:grpSp>
      <p:sp>
        <p:nvSpPr>
          <p:cNvPr id="23" name="TextBox 22"/>
          <p:cNvSpPr txBox="1"/>
          <p:nvPr/>
        </p:nvSpPr>
        <p:spPr>
          <a:xfrm>
            <a:off x="2665390" y="2684994"/>
            <a:ext cx="6091126" cy="1200328"/>
          </a:xfrm>
          <a:prstGeom prst="rect">
            <a:avLst/>
          </a:prstGeom>
          <a:noFill/>
        </p:spPr>
        <p:txBody>
          <a:bodyPr wrap="square" rtlCol="0">
            <a:spAutoFit/>
          </a:bodyPr>
          <a:lstStyle/>
          <a:p>
            <a:r>
              <a:rPr lang="en-US" sz="2400" dirty="0" smtClean="0">
                <a:solidFill>
                  <a:schemeClr val="bg1"/>
                </a:solidFill>
                <a:latin typeface="InkyDinky"/>
                <a:cs typeface="InkyDinky"/>
              </a:rPr>
              <a:t>Now concerning things offered to idols: We know that we all have knowledge. Knowledge puffs up, but love edifies.</a:t>
            </a:r>
            <a:endParaRPr lang="en-US" sz="2400" dirty="0">
              <a:solidFill>
                <a:srgbClr val="FF0000"/>
              </a:solidFill>
              <a:latin typeface="InkyDinky"/>
              <a:cs typeface="InkyDinky"/>
            </a:endParaRPr>
          </a:p>
        </p:txBody>
      </p:sp>
      <p:sp>
        <p:nvSpPr>
          <p:cNvPr id="24" name="TextBox 23"/>
          <p:cNvSpPr txBox="1"/>
          <p:nvPr/>
        </p:nvSpPr>
        <p:spPr>
          <a:xfrm>
            <a:off x="4642247" y="3980126"/>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1 Corinthians 8:1.</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0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2000"/>
                                        <p:tgtEl>
                                          <p:spTgt spid="2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brain head.png"/>
          <p:cNvPicPr>
            <a:picLocks noChangeAspect="1"/>
          </p:cNvPicPr>
          <p:nvPr/>
        </p:nvPicPr>
        <p:blipFill>
          <a:blip r:embed="rId2"/>
          <a:stretch>
            <a:fillRect/>
          </a:stretch>
        </p:blipFill>
        <p:spPr>
          <a:xfrm flipH="1">
            <a:off x="345236" y="2331193"/>
            <a:ext cx="1543133" cy="1715575"/>
          </a:xfrm>
          <a:prstGeom prst="rect">
            <a:avLst/>
          </a:prstGeom>
        </p:spPr>
      </p:pic>
      <p:grpSp>
        <p:nvGrpSpPr>
          <p:cNvPr id="2" name="Group 13"/>
          <p:cNvGrpSpPr/>
          <p:nvPr/>
        </p:nvGrpSpPr>
        <p:grpSpPr>
          <a:xfrm>
            <a:off x="74699" y="217268"/>
            <a:ext cx="3760108" cy="937902"/>
            <a:chOff x="5096481" y="406674"/>
            <a:chExt cx="3760108" cy="937902"/>
          </a:xfrm>
        </p:grpSpPr>
        <p:sp>
          <p:nvSpPr>
            <p:cNvPr id="14" name="TextBox 13"/>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EALTH  -</a:t>
              </a:r>
            </a:p>
          </p:txBody>
        </p:sp>
        <p:sp>
          <p:nvSpPr>
            <p:cNvPr id="15" name="TextBox 14"/>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Better Living</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BALANCE</a:t>
            </a:r>
            <a:endParaRPr lang="en-US" sz="3600" dirty="0">
              <a:solidFill>
                <a:schemeClr val="bg1"/>
              </a:solidFill>
              <a:latin typeface="InkyDinky"/>
              <a:cs typeface="InkyDinky"/>
            </a:endParaRPr>
          </a:p>
        </p:txBody>
      </p:sp>
      <p:sp>
        <p:nvSpPr>
          <p:cNvPr id="18" name="TextBox 17"/>
          <p:cNvSpPr txBox="1"/>
          <p:nvPr/>
        </p:nvSpPr>
        <p:spPr>
          <a:xfrm>
            <a:off x="303461" y="4052411"/>
            <a:ext cx="1256400" cy="646331"/>
          </a:xfrm>
          <a:prstGeom prst="rect">
            <a:avLst/>
          </a:prstGeom>
          <a:noFill/>
        </p:spPr>
        <p:txBody>
          <a:bodyPr wrap="square" rtlCol="0">
            <a:spAutoFit/>
          </a:bodyPr>
          <a:lstStyle/>
          <a:p>
            <a:pPr algn="ctr"/>
            <a:r>
              <a:rPr lang="en-US" dirty="0" smtClean="0">
                <a:solidFill>
                  <a:schemeClr val="tx2">
                    <a:lumMod val="20000"/>
                    <a:lumOff val="80000"/>
                  </a:schemeClr>
                </a:solidFill>
                <a:latin typeface="BlackJackRegular"/>
                <a:cs typeface="BlackJackRegular"/>
              </a:rPr>
              <a:t>Knowledge</a:t>
            </a:r>
          </a:p>
          <a:p>
            <a:pPr algn="ctr"/>
            <a:endParaRPr lang="en-US" dirty="0"/>
          </a:p>
        </p:txBody>
      </p:sp>
      <p:sp>
        <p:nvSpPr>
          <p:cNvPr id="22" name="TextBox 21"/>
          <p:cNvSpPr txBox="1"/>
          <p:nvPr/>
        </p:nvSpPr>
        <p:spPr>
          <a:xfrm>
            <a:off x="470561" y="4280942"/>
            <a:ext cx="1256400" cy="523220"/>
          </a:xfrm>
          <a:prstGeom prst="rect">
            <a:avLst/>
          </a:prstGeom>
          <a:noFill/>
        </p:spPr>
        <p:txBody>
          <a:bodyPr wrap="square" rtlCol="0">
            <a:spAutoFit/>
          </a:bodyPr>
          <a:lstStyle/>
          <a:p>
            <a:r>
              <a:rPr lang="en-US" sz="2800" dirty="0" smtClean="0">
                <a:solidFill>
                  <a:schemeClr val="accent1">
                    <a:lumMod val="40000"/>
                    <a:lumOff val="60000"/>
                  </a:schemeClr>
                </a:solidFill>
                <a:latin typeface="InkyDinky"/>
                <a:cs typeface="InkyDinky"/>
              </a:rPr>
              <a:t>ONLY</a:t>
            </a:r>
            <a:endParaRPr lang="en-US" sz="2800" dirty="0">
              <a:solidFill>
                <a:schemeClr val="accent1">
                  <a:lumMod val="40000"/>
                  <a:lumOff val="60000"/>
                </a:schemeClr>
              </a:solidFill>
              <a:latin typeface="InkyDinky"/>
              <a:cs typeface="InkyDinky"/>
            </a:endParaRPr>
          </a:p>
        </p:txBody>
      </p:sp>
      <p:sp>
        <p:nvSpPr>
          <p:cNvPr id="23" name="TextBox 22"/>
          <p:cNvSpPr txBox="1"/>
          <p:nvPr/>
        </p:nvSpPr>
        <p:spPr>
          <a:xfrm>
            <a:off x="2665390" y="2392534"/>
            <a:ext cx="6091126" cy="1200328"/>
          </a:xfrm>
          <a:prstGeom prst="rect">
            <a:avLst/>
          </a:prstGeom>
          <a:noFill/>
        </p:spPr>
        <p:txBody>
          <a:bodyPr wrap="square" rtlCol="0">
            <a:spAutoFit/>
          </a:bodyPr>
          <a:lstStyle/>
          <a:p>
            <a:r>
              <a:rPr lang="en-US" sz="2400" dirty="0" smtClean="0">
                <a:solidFill>
                  <a:schemeClr val="bg1"/>
                </a:solidFill>
                <a:latin typeface="InkyDinky"/>
                <a:cs typeface="InkyDinky"/>
              </a:rPr>
              <a:t> You believe that there is one God. You do well. Even the demons believe - and tremble! </a:t>
            </a:r>
            <a:r>
              <a:rPr lang="en-US" sz="2400" baseline="30000" dirty="0" smtClean="0">
                <a:solidFill>
                  <a:schemeClr val="bg1"/>
                </a:solidFill>
                <a:latin typeface="InkyDinky"/>
                <a:cs typeface="InkyDinky"/>
              </a:rPr>
              <a:t>20</a:t>
            </a:r>
            <a:r>
              <a:rPr lang="en-US" sz="2400" dirty="0" smtClean="0">
                <a:solidFill>
                  <a:schemeClr val="bg1"/>
                </a:solidFill>
                <a:latin typeface="InkyDinky"/>
                <a:cs typeface="InkyDinky"/>
              </a:rPr>
              <a:t> But do you want to know, O foolish man, that faith without works is dead?</a:t>
            </a:r>
            <a:endParaRPr lang="en-US" sz="2400" dirty="0">
              <a:solidFill>
                <a:srgbClr val="FF0000"/>
              </a:solidFill>
              <a:latin typeface="InkyDinky"/>
              <a:cs typeface="InkyDinky"/>
            </a:endParaRPr>
          </a:p>
        </p:txBody>
      </p:sp>
      <p:sp>
        <p:nvSpPr>
          <p:cNvPr id="24" name="TextBox 23"/>
          <p:cNvSpPr txBox="1"/>
          <p:nvPr/>
        </p:nvSpPr>
        <p:spPr>
          <a:xfrm>
            <a:off x="4642247" y="3804650"/>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James 2:19-20.</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brain head.png"/>
          <p:cNvPicPr>
            <a:picLocks noChangeAspect="1"/>
          </p:cNvPicPr>
          <p:nvPr/>
        </p:nvPicPr>
        <p:blipFill>
          <a:blip r:embed="rId2"/>
          <a:stretch>
            <a:fillRect/>
          </a:stretch>
        </p:blipFill>
        <p:spPr>
          <a:xfrm flipH="1">
            <a:off x="345236" y="2331193"/>
            <a:ext cx="1543133" cy="1715575"/>
          </a:xfrm>
          <a:prstGeom prst="rect">
            <a:avLst/>
          </a:prstGeom>
        </p:spPr>
      </p:pic>
      <p:grpSp>
        <p:nvGrpSpPr>
          <p:cNvPr id="2" name="Group 13"/>
          <p:cNvGrpSpPr/>
          <p:nvPr/>
        </p:nvGrpSpPr>
        <p:grpSpPr>
          <a:xfrm>
            <a:off x="74699" y="217268"/>
            <a:ext cx="3760108" cy="937902"/>
            <a:chOff x="5096481" y="406674"/>
            <a:chExt cx="3760108" cy="937902"/>
          </a:xfrm>
        </p:grpSpPr>
        <p:sp>
          <p:nvSpPr>
            <p:cNvPr id="14" name="TextBox 13"/>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EALTH  -</a:t>
              </a:r>
            </a:p>
          </p:txBody>
        </p:sp>
        <p:sp>
          <p:nvSpPr>
            <p:cNvPr id="15" name="TextBox 14"/>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Better Living</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BALANCE</a:t>
            </a:r>
            <a:endParaRPr lang="en-US" sz="3600" dirty="0">
              <a:solidFill>
                <a:schemeClr val="bg1"/>
              </a:solidFill>
              <a:latin typeface="InkyDinky"/>
              <a:cs typeface="InkyDinky"/>
            </a:endParaRPr>
          </a:p>
        </p:txBody>
      </p:sp>
      <p:sp>
        <p:nvSpPr>
          <p:cNvPr id="18" name="TextBox 17"/>
          <p:cNvSpPr txBox="1"/>
          <p:nvPr/>
        </p:nvSpPr>
        <p:spPr>
          <a:xfrm>
            <a:off x="303461" y="4052411"/>
            <a:ext cx="1256400" cy="646331"/>
          </a:xfrm>
          <a:prstGeom prst="rect">
            <a:avLst/>
          </a:prstGeom>
          <a:noFill/>
        </p:spPr>
        <p:txBody>
          <a:bodyPr wrap="square" rtlCol="0">
            <a:spAutoFit/>
          </a:bodyPr>
          <a:lstStyle/>
          <a:p>
            <a:pPr algn="ctr"/>
            <a:r>
              <a:rPr lang="en-US" dirty="0" smtClean="0">
                <a:solidFill>
                  <a:schemeClr val="tx2">
                    <a:lumMod val="20000"/>
                    <a:lumOff val="80000"/>
                  </a:schemeClr>
                </a:solidFill>
                <a:latin typeface="BlackJackRegular"/>
                <a:cs typeface="BlackJackRegular"/>
              </a:rPr>
              <a:t>Knowledge</a:t>
            </a:r>
          </a:p>
          <a:p>
            <a:pPr algn="ctr"/>
            <a:endParaRPr lang="en-US" dirty="0"/>
          </a:p>
        </p:txBody>
      </p:sp>
      <p:sp>
        <p:nvSpPr>
          <p:cNvPr id="22" name="TextBox 21"/>
          <p:cNvSpPr txBox="1"/>
          <p:nvPr/>
        </p:nvSpPr>
        <p:spPr>
          <a:xfrm>
            <a:off x="470561" y="4280942"/>
            <a:ext cx="1256400" cy="523220"/>
          </a:xfrm>
          <a:prstGeom prst="rect">
            <a:avLst/>
          </a:prstGeom>
          <a:noFill/>
        </p:spPr>
        <p:txBody>
          <a:bodyPr wrap="square" rtlCol="0">
            <a:spAutoFit/>
          </a:bodyPr>
          <a:lstStyle/>
          <a:p>
            <a:r>
              <a:rPr lang="en-US" sz="2800" dirty="0" smtClean="0">
                <a:solidFill>
                  <a:schemeClr val="accent1">
                    <a:lumMod val="40000"/>
                    <a:lumOff val="60000"/>
                  </a:schemeClr>
                </a:solidFill>
                <a:latin typeface="InkyDinky"/>
                <a:cs typeface="InkyDinky"/>
              </a:rPr>
              <a:t>ONLY</a:t>
            </a:r>
            <a:endParaRPr lang="en-US" sz="2800" dirty="0">
              <a:solidFill>
                <a:schemeClr val="accent1">
                  <a:lumMod val="40000"/>
                  <a:lumOff val="60000"/>
                </a:schemeClr>
              </a:solidFill>
              <a:latin typeface="InkyDinky"/>
              <a:cs typeface="InkyDinky"/>
            </a:endParaRPr>
          </a:p>
        </p:txBody>
      </p:sp>
      <p:sp>
        <p:nvSpPr>
          <p:cNvPr id="23" name="TextBox 22"/>
          <p:cNvSpPr txBox="1"/>
          <p:nvPr/>
        </p:nvSpPr>
        <p:spPr>
          <a:xfrm>
            <a:off x="2665390" y="2375822"/>
            <a:ext cx="6091126" cy="1569660"/>
          </a:xfrm>
          <a:prstGeom prst="rect">
            <a:avLst/>
          </a:prstGeom>
          <a:noFill/>
        </p:spPr>
        <p:txBody>
          <a:bodyPr wrap="square" rtlCol="0">
            <a:spAutoFit/>
          </a:bodyPr>
          <a:lstStyle/>
          <a:p>
            <a:r>
              <a:rPr lang="en-US" sz="2400" dirty="0" smtClean="0">
                <a:solidFill>
                  <a:schemeClr val="bg1"/>
                </a:solidFill>
                <a:latin typeface="InkyDinky"/>
                <a:cs typeface="InkyDinky"/>
              </a:rPr>
              <a:t>And though I have the gift of prophecy, and understand all mysteries and all knowledge, and though I have all faith, so that I could remove mountains, but have not love, I am nothing.</a:t>
            </a:r>
            <a:endParaRPr lang="en-US" sz="2400" dirty="0">
              <a:solidFill>
                <a:srgbClr val="FF0000"/>
              </a:solidFill>
              <a:latin typeface="InkyDinky"/>
              <a:cs typeface="InkyDinky"/>
            </a:endParaRPr>
          </a:p>
        </p:txBody>
      </p:sp>
      <p:sp>
        <p:nvSpPr>
          <p:cNvPr id="24" name="TextBox 23"/>
          <p:cNvSpPr txBox="1"/>
          <p:nvPr/>
        </p:nvSpPr>
        <p:spPr>
          <a:xfrm>
            <a:off x="4642247" y="4163958"/>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1 Corinthians 13:2.</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3"/>
          <p:cNvGrpSpPr/>
          <p:nvPr/>
        </p:nvGrpSpPr>
        <p:grpSpPr>
          <a:xfrm>
            <a:off x="74699" y="217268"/>
            <a:ext cx="3760108" cy="937902"/>
            <a:chOff x="5096481" y="406674"/>
            <a:chExt cx="3760108" cy="937902"/>
          </a:xfrm>
        </p:grpSpPr>
        <p:sp>
          <p:nvSpPr>
            <p:cNvPr id="14" name="TextBox 13"/>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EALTH  -</a:t>
              </a:r>
            </a:p>
          </p:txBody>
        </p:sp>
        <p:sp>
          <p:nvSpPr>
            <p:cNvPr id="15" name="TextBox 14"/>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Better Living</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BALANCE</a:t>
            </a:r>
            <a:endParaRPr lang="en-US" sz="3600" dirty="0">
              <a:solidFill>
                <a:schemeClr val="bg1"/>
              </a:solidFill>
              <a:latin typeface="InkyDinky"/>
              <a:cs typeface="InkyDinky"/>
            </a:endParaRPr>
          </a:p>
        </p:txBody>
      </p:sp>
      <p:sp>
        <p:nvSpPr>
          <p:cNvPr id="23" name="TextBox 22"/>
          <p:cNvSpPr txBox="1"/>
          <p:nvPr/>
        </p:nvSpPr>
        <p:spPr>
          <a:xfrm>
            <a:off x="2665390" y="2375822"/>
            <a:ext cx="6091126" cy="830997"/>
          </a:xfrm>
          <a:prstGeom prst="rect">
            <a:avLst/>
          </a:prstGeom>
          <a:noFill/>
        </p:spPr>
        <p:txBody>
          <a:bodyPr wrap="square" rtlCol="0">
            <a:spAutoFit/>
          </a:bodyPr>
          <a:lstStyle/>
          <a:p>
            <a:r>
              <a:rPr lang="en-US" sz="2400" dirty="0" smtClean="0">
                <a:solidFill>
                  <a:schemeClr val="bg1"/>
                </a:solidFill>
                <a:latin typeface="InkyDinky"/>
                <a:cs typeface="InkyDinky"/>
              </a:rPr>
              <a:t>My little children, let us not love in word or in tongue, but in deed and in truth.</a:t>
            </a:r>
            <a:endParaRPr lang="en-US" sz="2400" dirty="0">
              <a:solidFill>
                <a:srgbClr val="FF0000"/>
              </a:solidFill>
              <a:latin typeface="InkyDinky"/>
              <a:cs typeface="InkyDinky"/>
            </a:endParaRPr>
          </a:p>
        </p:txBody>
      </p:sp>
      <p:sp>
        <p:nvSpPr>
          <p:cNvPr id="24" name="TextBox 23"/>
          <p:cNvSpPr txBox="1"/>
          <p:nvPr/>
        </p:nvSpPr>
        <p:spPr>
          <a:xfrm>
            <a:off x="4642247" y="3704378"/>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1 John 3:18.</a:t>
            </a:r>
            <a:endParaRPr lang="en-US" sz="3200" dirty="0">
              <a:solidFill>
                <a:schemeClr val="accent3">
                  <a:lumMod val="40000"/>
                  <a:lumOff val="60000"/>
                </a:schemeClr>
              </a:solidFill>
              <a:latin typeface="BlackJackRegular"/>
              <a:cs typeface="BlackJackRegular"/>
            </a:endParaRPr>
          </a:p>
        </p:txBody>
      </p:sp>
      <p:grpSp>
        <p:nvGrpSpPr>
          <p:cNvPr id="12" name="Group 11"/>
          <p:cNvGrpSpPr/>
          <p:nvPr/>
        </p:nvGrpSpPr>
        <p:grpSpPr>
          <a:xfrm>
            <a:off x="303461" y="2375822"/>
            <a:ext cx="1456920" cy="2428340"/>
            <a:chOff x="303461" y="2375822"/>
            <a:chExt cx="1456920" cy="2428340"/>
          </a:xfrm>
        </p:grpSpPr>
        <p:sp>
          <p:nvSpPr>
            <p:cNvPr id="18" name="TextBox 17"/>
            <p:cNvSpPr txBox="1"/>
            <p:nvPr/>
          </p:nvSpPr>
          <p:spPr>
            <a:xfrm>
              <a:off x="303461" y="4052411"/>
              <a:ext cx="1256400" cy="646331"/>
            </a:xfrm>
            <a:prstGeom prst="rect">
              <a:avLst/>
            </a:prstGeom>
            <a:noFill/>
          </p:spPr>
          <p:txBody>
            <a:bodyPr wrap="square" rtlCol="0">
              <a:spAutoFit/>
            </a:bodyPr>
            <a:lstStyle/>
            <a:p>
              <a:pPr algn="ctr"/>
              <a:r>
                <a:rPr lang="en-US" dirty="0" smtClean="0">
                  <a:solidFill>
                    <a:schemeClr val="tx2">
                      <a:lumMod val="20000"/>
                      <a:lumOff val="80000"/>
                    </a:schemeClr>
                  </a:solidFill>
                  <a:latin typeface="BlackJackRegular"/>
                  <a:cs typeface="BlackJackRegular"/>
                </a:rPr>
                <a:t>Love</a:t>
              </a:r>
            </a:p>
            <a:p>
              <a:pPr algn="ctr"/>
              <a:endParaRPr lang="en-US" dirty="0"/>
            </a:p>
          </p:txBody>
        </p:sp>
        <p:sp>
          <p:nvSpPr>
            <p:cNvPr id="22" name="TextBox 21"/>
            <p:cNvSpPr txBox="1"/>
            <p:nvPr/>
          </p:nvSpPr>
          <p:spPr>
            <a:xfrm>
              <a:off x="503981" y="4280942"/>
              <a:ext cx="1256400" cy="523220"/>
            </a:xfrm>
            <a:prstGeom prst="rect">
              <a:avLst/>
            </a:prstGeom>
            <a:noFill/>
          </p:spPr>
          <p:txBody>
            <a:bodyPr wrap="square" rtlCol="0">
              <a:spAutoFit/>
            </a:bodyPr>
            <a:lstStyle/>
            <a:p>
              <a:r>
                <a:rPr lang="en-US" sz="2800" dirty="0" smtClean="0">
                  <a:solidFill>
                    <a:schemeClr val="accent1">
                      <a:lumMod val="40000"/>
                      <a:lumOff val="60000"/>
                    </a:schemeClr>
                  </a:solidFill>
                  <a:latin typeface="InkyDinky"/>
                  <a:cs typeface="InkyDinky"/>
                </a:rPr>
                <a:t>ONLY</a:t>
              </a:r>
              <a:endParaRPr lang="en-US" sz="2800" dirty="0">
                <a:solidFill>
                  <a:schemeClr val="accent1">
                    <a:lumMod val="40000"/>
                    <a:lumOff val="60000"/>
                  </a:schemeClr>
                </a:solidFill>
                <a:latin typeface="InkyDinky"/>
                <a:cs typeface="InkyDinky"/>
              </a:endParaRPr>
            </a:p>
          </p:txBody>
        </p:sp>
        <p:pic>
          <p:nvPicPr>
            <p:cNvPr id="11" name="Picture 10" descr="heart.jpeg"/>
            <p:cNvPicPr>
              <a:picLocks noChangeAspect="1"/>
            </p:cNvPicPr>
            <p:nvPr/>
          </p:nvPicPr>
          <p:blipFill>
            <a:blip r:embed="rId2"/>
            <a:stretch>
              <a:fillRect/>
            </a:stretch>
          </p:blipFill>
          <p:spPr>
            <a:xfrm>
              <a:off x="303461" y="2375822"/>
              <a:ext cx="1238495" cy="1486194"/>
            </a:xfrm>
            <a:prstGeom prst="rect">
              <a:avLst/>
            </a:prstGeom>
          </p:spPr>
        </p:pic>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2000"/>
                                        <p:tgtEl>
                                          <p:spTgt spid="2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3"/>
          <p:cNvGrpSpPr/>
          <p:nvPr/>
        </p:nvGrpSpPr>
        <p:grpSpPr>
          <a:xfrm>
            <a:off x="74699" y="217268"/>
            <a:ext cx="3760108" cy="937902"/>
            <a:chOff x="5096481" y="406674"/>
            <a:chExt cx="3760108" cy="937902"/>
          </a:xfrm>
        </p:grpSpPr>
        <p:sp>
          <p:nvSpPr>
            <p:cNvPr id="14" name="TextBox 13"/>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EALTH  -</a:t>
              </a:r>
            </a:p>
          </p:txBody>
        </p:sp>
        <p:sp>
          <p:nvSpPr>
            <p:cNvPr id="15" name="TextBox 14"/>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Better Living</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BALANCE</a:t>
            </a:r>
            <a:endParaRPr lang="en-US" sz="3600" dirty="0">
              <a:solidFill>
                <a:schemeClr val="bg1"/>
              </a:solidFill>
              <a:latin typeface="InkyDinky"/>
              <a:cs typeface="InkyDinky"/>
            </a:endParaRPr>
          </a:p>
        </p:txBody>
      </p:sp>
      <p:sp>
        <p:nvSpPr>
          <p:cNvPr id="18" name="TextBox 17"/>
          <p:cNvSpPr txBox="1"/>
          <p:nvPr/>
        </p:nvSpPr>
        <p:spPr>
          <a:xfrm>
            <a:off x="303461" y="4052411"/>
            <a:ext cx="1256400" cy="646331"/>
          </a:xfrm>
          <a:prstGeom prst="rect">
            <a:avLst/>
          </a:prstGeom>
          <a:noFill/>
        </p:spPr>
        <p:txBody>
          <a:bodyPr wrap="square" rtlCol="0">
            <a:spAutoFit/>
          </a:bodyPr>
          <a:lstStyle/>
          <a:p>
            <a:pPr algn="ctr"/>
            <a:r>
              <a:rPr lang="en-US" dirty="0" smtClean="0">
                <a:solidFill>
                  <a:schemeClr val="tx2">
                    <a:lumMod val="20000"/>
                    <a:lumOff val="80000"/>
                  </a:schemeClr>
                </a:solidFill>
                <a:latin typeface="BlackJackRegular"/>
                <a:cs typeface="BlackJackRegular"/>
              </a:rPr>
              <a:t>Love</a:t>
            </a:r>
          </a:p>
          <a:p>
            <a:pPr algn="ctr"/>
            <a:endParaRPr lang="en-US" dirty="0"/>
          </a:p>
        </p:txBody>
      </p:sp>
      <p:sp>
        <p:nvSpPr>
          <p:cNvPr id="22" name="TextBox 21"/>
          <p:cNvSpPr txBox="1"/>
          <p:nvPr/>
        </p:nvSpPr>
        <p:spPr>
          <a:xfrm>
            <a:off x="503981" y="4280942"/>
            <a:ext cx="1256400" cy="523220"/>
          </a:xfrm>
          <a:prstGeom prst="rect">
            <a:avLst/>
          </a:prstGeom>
          <a:noFill/>
        </p:spPr>
        <p:txBody>
          <a:bodyPr wrap="square" rtlCol="0">
            <a:spAutoFit/>
          </a:bodyPr>
          <a:lstStyle/>
          <a:p>
            <a:r>
              <a:rPr lang="en-US" sz="2800" dirty="0" smtClean="0">
                <a:solidFill>
                  <a:schemeClr val="accent1">
                    <a:lumMod val="40000"/>
                    <a:lumOff val="60000"/>
                  </a:schemeClr>
                </a:solidFill>
                <a:latin typeface="InkyDinky"/>
                <a:cs typeface="InkyDinky"/>
              </a:rPr>
              <a:t>ONLY</a:t>
            </a:r>
            <a:endParaRPr lang="en-US" sz="2800" dirty="0">
              <a:solidFill>
                <a:schemeClr val="accent1">
                  <a:lumMod val="40000"/>
                  <a:lumOff val="60000"/>
                </a:schemeClr>
              </a:solidFill>
              <a:latin typeface="InkyDinky"/>
              <a:cs typeface="InkyDinky"/>
            </a:endParaRPr>
          </a:p>
        </p:txBody>
      </p:sp>
      <p:sp>
        <p:nvSpPr>
          <p:cNvPr id="23" name="TextBox 22"/>
          <p:cNvSpPr txBox="1"/>
          <p:nvPr/>
        </p:nvSpPr>
        <p:spPr>
          <a:xfrm>
            <a:off x="2665390" y="2375822"/>
            <a:ext cx="6091126" cy="830997"/>
          </a:xfrm>
          <a:prstGeom prst="rect">
            <a:avLst/>
          </a:prstGeom>
          <a:noFill/>
        </p:spPr>
        <p:txBody>
          <a:bodyPr wrap="square" rtlCol="0">
            <a:spAutoFit/>
          </a:bodyPr>
          <a:lstStyle/>
          <a:p>
            <a:r>
              <a:rPr lang="en-US" sz="2400" dirty="0" smtClean="0">
                <a:solidFill>
                  <a:schemeClr val="bg1"/>
                </a:solidFill>
                <a:latin typeface="InkyDinky"/>
                <a:cs typeface="InkyDinky"/>
              </a:rPr>
              <a:t>My little children, let us not love in word or in tongue, but in </a:t>
            </a:r>
            <a:r>
              <a:rPr lang="en-US" sz="2400" dirty="0" smtClean="0">
                <a:solidFill>
                  <a:srgbClr val="FF0000"/>
                </a:solidFill>
                <a:latin typeface="InkyDinky"/>
                <a:cs typeface="InkyDinky"/>
              </a:rPr>
              <a:t>deed</a:t>
            </a:r>
            <a:r>
              <a:rPr lang="en-US" sz="2400" dirty="0" smtClean="0">
                <a:solidFill>
                  <a:schemeClr val="bg1"/>
                </a:solidFill>
                <a:latin typeface="InkyDinky"/>
                <a:cs typeface="InkyDinky"/>
              </a:rPr>
              <a:t> and in truth.</a:t>
            </a:r>
            <a:endParaRPr lang="en-US" sz="2400" dirty="0">
              <a:solidFill>
                <a:srgbClr val="FF0000"/>
              </a:solidFill>
              <a:latin typeface="InkyDinky"/>
              <a:cs typeface="InkyDinky"/>
            </a:endParaRPr>
          </a:p>
        </p:txBody>
      </p:sp>
      <p:sp>
        <p:nvSpPr>
          <p:cNvPr id="24" name="TextBox 23"/>
          <p:cNvSpPr txBox="1"/>
          <p:nvPr/>
        </p:nvSpPr>
        <p:spPr>
          <a:xfrm>
            <a:off x="4642247" y="3704378"/>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1 John 3:18.</a:t>
            </a:r>
            <a:endParaRPr lang="en-US" sz="3200" dirty="0">
              <a:solidFill>
                <a:schemeClr val="accent3">
                  <a:lumMod val="40000"/>
                  <a:lumOff val="60000"/>
                </a:schemeClr>
              </a:solidFill>
              <a:latin typeface="BlackJackRegular"/>
              <a:cs typeface="BlackJackRegular"/>
            </a:endParaRPr>
          </a:p>
        </p:txBody>
      </p:sp>
      <p:pic>
        <p:nvPicPr>
          <p:cNvPr id="11" name="Picture 10" descr="heart.jpeg"/>
          <p:cNvPicPr>
            <a:picLocks noChangeAspect="1"/>
          </p:cNvPicPr>
          <p:nvPr/>
        </p:nvPicPr>
        <p:blipFill>
          <a:blip r:embed="rId2"/>
          <a:stretch>
            <a:fillRect/>
          </a:stretch>
        </p:blipFill>
        <p:spPr>
          <a:xfrm>
            <a:off x="303461" y="2375822"/>
            <a:ext cx="1238495" cy="1486194"/>
          </a:xfrm>
          <a:prstGeom prst="rect">
            <a:avLst/>
          </a:prstGeom>
        </p:spPr>
      </p:pic>
      <p:cxnSp>
        <p:nvCxnSpPr>
          <p:cNvPr id="13" name="Straight Arrow Connector 12"/>
          <p:cNvCxnSpPr/>
          <p:nvPr/>
        </p:nvCxnSpPr>
        <p:spPr>
          <a:xfrm rot="5400000" flipH="1" flipV="1">
            <a:off x="3106495" y="3325534"/>
            <a:ext cx="655197" cy="417771"/>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2673733" y="3768323"/>
            <a:ext cx="941283" cy="461665"/>
          </a:xfrm>
          <a:prstGeom prst="rect">
            <a:avLst/>
          </a:prstGeom>
          <a:noFill/>
        </p:spPr>
        <p:txBody>
          <a:bodyPr wrap="none" rtlCol="0">
            <a:spAutoFit/>
          </a:bodyPr>
          <a:lstStyle/>
          <a:p>
            <a:r>
              <a:rPr lang="en-US" sz="2400" dirty="0" smtClean="0">
                <a:solidFill>
                  <a:srgbClr val="FF0000"/>
                </a:solidFill>
                <a:latin typeface="InkyDinky"/>
                <a:cs typeface="InkyDinky"/>
              </a:rPr>
              <a:t>HANDS</a:t>
            </a:r>
            <a:endParaRPr lang="en-US" sz="2400" dirty="0">
              <a:solidFill>
                <a:srgbClr val="FF0000"/>
              </a:solidFill>
              <a:latin typeface="InkyDinky"/>
              <a:cs typeface="InkyDinky"/>
            </a:endParaRPr>
          </a:p>
        </p:txBody>
      </p:sp>
    </p:spTree>
  </p:cSld>
  <p:clrMapOvr>
    <a:masterClrMapping/>
  </p:clrMapOvr>
  <p:transition spd="med">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3"/>
          <p:cNvGrpSpPr/>
          <p:nvPr/>
        </p:nvGrpSpPr>
        <p:grpSpPr>
          <a:xfrm>
            <a:off x="74699" y="217268"/>
            <a:ext cx="3760108" cy="937902"/>
            <a:chOff x="5096481" y="406674"/>
            <a:chExt cx="3760108" cy="937902"/>
          </a:xfrm>
        </p:grpSpPr>
        <p:sp>
          <p:nvSpPr>
            <p:cNvPr id="14" name="TextBox 13"/>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EALTH  -</a:t>
              </a:r>
            </a:p>
          </p:txBody>
        </p:sp>
        <p:sp>
          <p:nvSpPr>
            <p:cNvPr id="15" name="TextBox 14"/>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Better Living</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BALANCE</a:t>
            </a:r>
            <a:endParaRPr lang="en-US" sz="3600" dirty="0">
              <a:solidFill>
                <a:schemeClr val="bg1"/>
              </a:solidFill>
              <a:latin typeface="InkyDinky"/>
              <a:cs typeface="InkyDinky"/>
            </a:endParaRPr>
          </a:p>
        </p:txBody>
      </p:sp>
      <p:sp>
        <p:nvSpPr>
          <p:cNvPr id="18" name="TextBox 17"/>
          <p:cNvSpPr txBox="1"/>
          <p:nvPr/>
        </p:nvSpPr>
        <p:spPr>
          <a:xfrm>
            <a:off x="303461" y="4052411"/>
            <a:ext cx="1256400" cy="646331"/>
          </a:xfrm>
          <a:prstGeom prst="rect">
            <a:avLst/>
          </a:prstGeom>
          <a:noFill/>
        </p:spPr>
        <p:txBody>
          <a:bodyPr wrap="square" rtlCol="0">
            <a:spAutoFit/>
          </a:bodyPr>
          <a:lstStyle/>
          <a:p>
            <a:pPr algn="ctr"/>
            <a:r>
              <a:rPr lang="en-US" dirty="0" smtClean="0">
                <a:solidFill>
                  <a:schemeClr val="tx2">
                    <a:lumMod val="20000"/>
                    <a:lumOff val="80000"/>
                  </a:schemeClr>
                </a:solidFill>
                <a:latin typeface="BlackJackRegular"/>
                <a:cs typeface="BlackJackRegular"/>
              </a:rPr>
              <a:t>Love</a:t>
            </a:r>
          </a:p>
          <a:p>
            <a:pPr algn="ctr"/>
            <a:endParaRPr lang="en-US" dirty="0"/>
          </a:p>
        </p:txBody>
      </p:sp>
      <p:sp>
        <p:nvSpPr>
          <p:cNvPr id="22" name="TextBox 21"/>
          <p:cNvSpPr txBox="1"/>
          <p:nvPr/>
        </p:nvSpPr>
        <p:spPr>
          <a:xfrm>
            <a:off x="503981" y="4280942"/>
            <a:ext cx="1256400" cy="523220"/>
          </a:xfrm>
          <a:prstGeom prst="rect">
            <a:avLst/>
          </a:prstGeom>
          <a:noFill/>
        </p:spPr>
        <p:txBody>
          <a:bodyPr wrap="square" rtlCol="0">
            <a:spAutoFit/>
          </a:bodyPr>
          <a:lstStyle/>
          <a:p>
            <a:r>
              <a:rPr lang="en-US" sz="2800" dirty="0" smtClean="0">
                <a:solidFill>
                  <a:schemeClr val="accent1">
                    <a:lumMod val="40000"/>
                    <a:lumOff val="60000"/>
                  </a:schemeClr>
                </a:solidFill>
                <a:latin typeface="InkyDinky"/>
                <a:cs typeface="InkyDinky"/>
              </a:rPr>
              <a:t>ONLY</a:t>
            </a:r>
            <a:endParaRPr lang="en-US" sz="2800" dirty="0">
              <a:solidFill>
                <a:schemeClr val="accent1">
                  <a:lumMod val="40000"/>
                  <a:lumOff val="60000"/>
                </a:schemeClr>
              </a:solidFill>
              <a:latin typeface="InkyDinky"/>
              <a:cs typeface="InkyDinky"/>
            </a:endParaRPr>
          </a:p>
        </p:txBody>
      </p:sp>
      <p:sp>
        <p:nvSpPr>
          <p:cNvPr id="23" name="TextBox 22"/>
          <p:cNvSpPr txBox="1"/>
          <p:nvPr/>
        </p:nvSpPr>
        <p:spPr>
          <a:xfrm>
            <a:off x="2665390" y="2375822"/>
            <a:ext cx="6091126" cy="830997"/>
          </a:xfrm>
          <a:prstGeom prst="rect">
            <a:avLst/>
          </a:prstGeom>
          <a:noFill/>
        </p:spPr>
        <p:txBody>
          <a:bodyPr wrap="square" rtlCol="0">
            <a:spAutoFit/>
          </a:bodyPr>
          <a:lstStyle/>
          <a:p>
            <a:r>
              <a:rPr lang="en-US" sz="2400" dirty="0" smtClean="0">
                <a:solidFill>
                  <a:schemeClr val="bg1"/>
                </a:solidFill>
                <a:latin typeface="InkyDinky"/>
                <a:cs typeface="InkyDinky"/>
              </a:rPr>
              <a:t>My little children, let us not love in word or in tongue, but in </a:t>
            </a:r>
            <a:r>
              <a:rPr lang="en-US" sz="2400" dirty="0" smtClean="0">
                <a:solidFill>
                  <a:srgbClr val="FF0000"/>
                </a:solidFill>
                <a:latin typeface="InkyDinky"/>
                <a:cs typeface="InkyDinky"/>
              </a:rPr>
              <a:t>deed</a:t>
            </a:r>
            <a:r>
              <a:rPr lang="en-US" sz="2400" dirty="0" smtClean="0">
                <a:solidFill>
                  <a:schemeClr val="bg1"/>
                </a:solidFill>
                <a:latin typeface="InkyDinky"/>
                <a:cs typeface="InkyDinky"/>
              </a:rPr>
              <a:t> and in </a:t>
            </a:r>
            <a:r>
              <a:rPr lang="en-US" sz="2400" dirty="0" smtClean="0">
                <a:solidFill>
                  <a:srgbClr val="FF0000"/>
                </a:solidFill>
                <a:latin typeface="InkyDinky"/>
                <a:cs typeface="InkyDinky"/>
              </a:rPr>
              <a:t>truth</a:t>
            </a:r>
            <a:r>
              <a:rPr lang="en-US" sz="2400" dirty="0" smtClean="0">
                <a:solidFill>
                  <a:schemeClr val="bg1"/>
                </a:solidFill>
                <a:latin typeface="InkyDinky"/>
                <a:cs typeface="InkyDinky"/>
              </a:rPr>
              <a:t>.</a:t>
            </a:r>
            <a:endParaRPr lang="en-US" sz="2400" dirty="0">
              <a:solidFill>
                <a:srgbClr val="FF0000"/>
              </a:solidFill>
              <a:latin typeface="InkyDinky"/>
              <a:cs typeface="InkyDinky"/>
            </a:endParaRPr>
          </a:p>
        </p:txBody>
      </p:sp>
      <p:sp>
        <p:nvSpPr>
          <p:cNvPr id="24" name="TextBox 23"/>
          <p:cNvSpPr txBox="1"/>
          <p:nvPr/>
        </p:nvSpPr>
        <p:spPr>
          <a:xfrm>
            <a:off x="4642247" y="3704378"/>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1 John 3:18.</a:t>
            </a:r>
            <a:endParaRPr lang="en-US" sz="3200" dirty="0">
              <a:solidFill>
                <a:schemeClr val="accent3">
                  <a:lumMod val="40000"/>
                  <a:lumOff val="60000"/>
                </a:schemeClr>
              </a:solidFill>
              <a:latin typeface="BlackJackRegular"/>
              <a:cs typeface="BlackJackRegular"/>
            </a:endParaRPr>
          </a:p>
        </p:txBody>
      </p:sp>
      <p:pic>
        <p:nvPicPr>
          <p:cNvPr id="11" name="Picture 10" descr="heart.jpeg"/>
          <p:cNvPicPr>
            <a:picLocks noChangeAspect="1"/>
          </p:cNvPicPr>
          <p:nvPr/>
        </p:nvPicPr>
        <p:blipFill>
          <a:blip r:embed="rId2"/>
          <a:stretch>
            <a:fillRect/>
          </a:stretch>
        </p:blipFill>
        <p:spPr>
          <a:xfrm>
            <a:off x="303461" y="2375822"/>
            <a:ext cx="1238495" cy="1486194"/>
          </a:xfrm>
          <a:prstGeom prst="rect">
            <a:avLst/>
          </a:prstGeom>
        </p:spPr>
      </p:pic>
      <p:cxnSp>
        <p:nvCxnSpPr>
          <p:cNvPr id="13" name="Straight Arrow Connector 12"/>
          <p:cNvCxnSpPr/>
          <p:nvPr/>
        </p:nvCxnSpPr>
        <p:spPr>
          <a:xfrm rot="5400000" flipH="1" flipV="1">
            <a:off x="3106495" y="3325534"/>
            <a:ext cx="655197" cy="417771"/>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2673733" y="3768323"/>
            <a:ext cx="941283" cy="461665"/>
          </a:xfrm>
          <a:prstGeom prst="rect">
            <a:avLst/>
          </a:prstGeom>
          <a:noFill/>
        </p:spPr>
        <p:txBody>
          <a:bodyPr wrap="none" rtlCol="0">
            <a:spAutoFit/>
          </a:bodyPr>
          <a:lstStyle/>
          <a:p>
            <a:r>
              <a:rPr lang="en-US" sz="2400" dirty="0" smtClean="0">
                <a:solidFill>
                  <a:srgbClr val="FF0000"/>
                </a:solidFill>
                <a:latin typeface="InkyDinky"/>
                <a:cs typeface="InkyDinky"/>
              </a:rPr>
              <a:t>HANDS</a:t>
            </a:r>
            <a:endParaRPr lang="en-US" sz="2400" dirty="0">
              <a:solidFill>
                <a:srgbClr val="FF0000"/>
              </a:solidFill>
              <a:latin typeface="InkyDinky"/>
              <a:cs typeface="InkyDinky"/>
            </a:endParaRPr>
          </a:p>
        </p:txBody>
      </p:sp>
      <p:cxnSp>
        <p:nvCxnSpPr>
          <p:cNvPr id="17" name="Straight Arrow Connector 16"/>
          <p:cNvCxnSpPr/>
          <p:nvPr/>
        </p:nvCxnSpPr>
        <p:spPr>
          <a:xfrm rot="5400000" flipH="1" flipV="1">
            <a:off x="4523534" y="3325534"/>
            <a:ext cx="655197" cy="417771"/>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4244060" y="3745032"/>
            <a:ext cx="787910" cy="461665"/>
          </a:xfrm>
          <a:prstGeom prst="rect">
            <a:avLst/>
          </a:prstGeom>
          <a:noFill/>
        </p:spPr>
        <p:txBody>
          <a:bodyPr wrap="none" rtlCol="0">
            <a:spAutoFit/>
          </a:bodyPr>
          <a:lstStyle/>
          <a:p>
            <a:r>
              <a:rPr lang="en-US" sz="2400" dirty="0" smtClean="0">
                <a:solidFill>
                  <a:srgbClr val="FF0000"/>
                </a:solidFill>
                <a:latin typeface="InkyDinky"/>
                <a:cs typeface="InkyDinky"/>
              </a:rPr>
              <a:t>HEAD</a:t>
            </a:r>
            <a:endParaRPr lang="en-US" sz="2400" dirty="0">
              <a:solidFill>
                <a:srgbClr val="FF0000"/>
              </a:solidFill>
              <a:latin typeface="InkyDinky"/>
              <a:cs typeface="InkyDinky"/>
            </a:endParaRP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7" descr="4h.jpg"/>
          <p:cNvPicPr>
            <a:picLocks noChangeAspect="1"/>
          </p:cNvPicPr>
          <p:nvPr/>
        </p:nvPicPr>
        <p:blipFill>
          <a:blip r:embed="rId2"/>
          <a:stretch>
            <a:fillRect/>
          </a:stretch>
        </p:blipFill>
        <p:spPr>
          <a:xfrm>
            <a:off x="713420" y="324867"/>
            <a:ext cx="4142351" cy="4322453"/>
          </a:xfrm>
          <a:prstGeom prst="rect">
            <a:avLst/>
          </a:prstGeom>
        </p:spPr>
      </p:pic>
      <p:sp>
        <p:nvSpPr>
          <p:cNvPr id="9" name="TextBox 8"/>
          <p:cNvSpPr txBox="1"/>
          <p:nvPr/>
        </p:nvSpPr>
        <p:spPr>
          <a:xfrm>
            <a:off x="5129681" y="1718232"/>
            <a:ext cx="3726908" cy="1938992"/>
          </a:xfrm>
          <a:prstGeom prst="rect">
            <a:avLst/>
          </a:prstGeom>
          <a:noFill/>
        </p:spPr>
        <p:txBody>
          <a:bodyPr wrap="square" rtlCol="0">
            <a:spAutoFit/>
          </a:bodyPr>
          <a:lstStyle/>
          <a:p>
            <a:r>
              <a:rPr lang="en-US" sz="2000" dirty="0">
                <a:solidFill>
                  <a:schemeClr val="bg1"/>
                </a:solidFill>
                <a:latin typeface="InkyDinky"/>
                <a:cs typeface="InkyDinky"/>
              </a:rPr>
              <a:t>I pledge my </a:t>
            </a:r>
            <a:r>
              <a:rPr lang="en-US" sz="2000" dirty="0">
                <a:solidFill>
                  <a:srgbClr val="FFFF00"/>
                </a:solidFill>
                <a:latin typeface="InkyDinky"/>
                <a:cs typeface="InkyDinky"/>
              </a:rPr>
              <a:t>head</a:t>
            </a:r>
            <a:r>
              <a:rPr lang="en-US" sz="2000" dirty="0">
                <a:solidFill>
                  <a:schemeClr val="bg1"/>
                </a:solidFill>
                <a:latin typeface="InkyDinky"/>
                <a:cs typeface="InkyDinky"/>
              </a:rPr>
              <a:t> to clearer </a:t>
            </a:r>
            <a:r>
              <a:rPr lang="en-US" sz="2000" dirty="0" err="1">
                <a:solidFill>
                  <a:schemeClr val="bg1"/>
                </a:solidFill>
                <a:latin typeface="InkyDinky"/>
                <a:cs typeface="InkyDinky"/>
              </a:rPr>
              <a:t>thinking, my</a:t>
            </a:r>
            <a:r>
              <a:rPr lang="en-US" sz="2000" dirty="0">
                <a:solidFill>
                  <a:schemeClr val="bg1"/>
                </a:solidFill>
                <a:latin typeface="InkyDinky"/>
                <a:cs typeface="InkyDinky"/>
              </a:rPr>
              <a:t> </a:t>
            </a:r>
            <a:r>
              <a:rPr lang="en-US" sz="2000" dirty="0">
                <a:solidFill>
                  <a:srgbClr val="FFFF00"/>
                </a:solidFill>
                <a:latin typeface="InkyDinky"/>
                <a:cs typeface="InkyDinky"/>
              </a:rPr>
              <a:t>heart</a:t>
            </a:r>
            <a:r>
              <a:rPr lang="en-US" sz="2000" dirty="0">
                <a:solidFill>
                  <a:schemeClr val="bg1"/>
                </a:solidFill>
                <a:latin typeface="InkyDinky"/>
                <a:cs typeface="InkyDinky"/>
              </a:rPr>
              <a:t> to greater </a:t>
            </a:r>
            <a:r>
              <a:rPr lang="en-US" sz="2000" dirty="0" err="1">
                <a:solidFill>
                  <a:schemeClr val="bg1"/>
                </a:solidFill>
                <a:latin typeface="InkyDinky"/>
                <a:cs typeface="InkyDinky"/>
              </a:rPr>
              <a:t>loyalty, my</a:t>
            </a:r>
            <a:r>
              <a:rPr lang="en-US" sz="2000" dirty="0">
                <a:solidFill>
                  <a:schemeClr val="bg1"/>
                </a:solidFill>
                <a:latin typeface="InkyDinky"/>
                <a:cs typeface="InkyDinky"/>
              </a:rPr>
              <a:t> </a:t>
            </a:r>
            <a:r>
              <a:rPr lang="en-US" sz="2000" dirty="0">
                <a:solidFill>
                  <a:srgbClr val="FFFF00"/>
                </a:solidFill>
                <a:latin typeface="InkyDinky"/>
                <a:cs typeface="InkyDinky"/>
              </a:rPr>
              <a:t>hands</a:t>
            </a:r>
            <a:r>
              <a:rPr lang="en-US" sz="2000" dirty="0">
                <a:solidFill>
                  <a:schemeClr val="bg1"/>
                </a:solidFill>
                <a:latin typeface="InkyDinky"/>
                <a:cs typeface="InkyDinky"/>
              </a:rPr>
              <a:t> to larger </a:t>
            </a:r>
            <a:r>
              <a:rPr lang="en-US" sz="2000" dirty="0" err="1">
                <a:solidFill>
                  <a:schemeClr val="bg1"/>
                </a:solidFill>
                <a:latin typeface="InkyDinky"/>
                <a:cs typeface="InkyDinky"/>
              </a:rPr>
              <a:t>service, and</a:t>
            </a:r>
            <a:r>
              <a:rPr lang="en-US" sz="2000" dirty="0">
                <a:solidFill>
                  <a:schemeClr val="bg1"/>
                </a:solidFill>
                <a:latin typeface="InkyDinky"/>
                <a:cs typeface="InkyDinky"/>
              </a:rPr>
              <a:t> my </a:t>
            </a:r>
            <a:r>
              <a:rPr lang="en-US" sz="2000" dirty="0">
                <a:solidFill>
                  <a:srgbClr val="FFFF00"/>
                </a:solidFill>
                <a:latin typeface="InkyDinky"/>
                <a:cs typeface="InkyDinky"/>
              </a:rPr>
              <a:t>health</a:t>
            </a:r>
            <a:r>
              <a:rPr lang="en-US" sz="2000" dirty="0">
                <a:solidFill>
                  <a:schemeClr val="bg1"/>
                </a:solidFill>
                <a:latin typeface="InkyDinky"/>
                <a:cs typeface="InkyDinky"/>
              </a:rPr>
              <a:t> to better </a:t>
            </a:r>
            <a:r>
              <a:rPr lang="en-US" sz="2000" dirty="0" err="1">
                <a:solidFill>
                  <a:schemeClr val="bg1"/>
                </a:solidFill>
                <a:latin typeface="InkyDinky"/>
                <a:cs typeface="InkyDinky"/>
              </a:rPr>
              <a:t>living, for</a:t>
            </a:r>
            <a:r>
              <a:rPr lang="en-US" sz="2000" dirty="0">
                <a:solidFill>
                  <a:schemeClr val="bg1"/>
                </a:solidFill>
                <a:latin typeface="InkyDinky"/>
                <a:cs typeface="InkyDinky"/>
              </a:rPr>
              <a:t> my club, my community, my country, and my world!</a:t>
            </a:r>
          </a:p>
        </p:txBody>
      </p:sp>
      <p:sp>
        <p:nvSpPr>
          <p:cNvPr id="10" name="TextBox 9"/>
          <p:cNvSpPr txBox="1"/>
          <p:nvPr/>
        </p:nvSpPr>
        <p:spPr>
          <a:xfrm>
            <a:off x="4980271" y="1269997"/>
            <a:ext cx="2025315" cy="369332"/>
          </a:xfrm>
          <a:prstGeom prst="rect">
            <a:avLst/>
          </a:prstGeom>
          <a:noFill/>
        </p:spPr>
        <p:txBody>
          <a:bodyPr wrap="square" rtlCol="0">
            <a:spAutoFit/>
          </a:bodyPr>
          <a:lstStyle/>
          <a:p>
            <a:r>
              <a:rPr lang="en-US" b="1" dirty="0" smtClean="0">
                <a:solidFill>
                  <a:srgbClr val="FFFFFF"/>
                </a:solidFill>
              </a:rPr>
              <a:t>The 4-H Pledge</a:t>
            </a:r>
            <a:endParaRPr lang="en-US" b="1" dirty="0">
              <a:solidFill>
                <a:srgbClr val="FFFFFF"/>
              </a:solidFill>
            </a:endParaRPr>
          </a:p>
        </p:txBody>
      </p:sp>
    </p:spTree>
  </p:cSld>
  <p:clrMapOvr>
    <a:masterClrMapping/>
  </p:clrMapOvr>
  <p:transition spd="med">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3"/>
          <p:cNvGrpSpPr/>
          <p:nvPr/>
        </p:nvGrpSpPr>
        <p:grpSpPr>
          <a:xfrm>
            <a:off x="74699" y="217268"/>
            <a:ext cx="3760108" cy="937902"/>
            <a:chOff x="5096481" y="406674"/>
            <a:chExt cx="3760108" cy="937902"/>
          </a:xfrm>
        </p:grpSpPr>
        <p:sp>
          <p:nvSpPr>
            <p:cNvPr id="14" name="TextBox 13"/>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EALTH  -</a:t>
              </a:r>
            </a:p>
          </p:txBody>
        </p:sp>
        <p:sp>
          <p:nvSpPr>
            <p:cNvPr id="15" name="TextBox 14"/>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Better Living</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BALANCE</a:t>
            </a:r>
            <a:endParaRPr lang="en-US" sz="3600" dirty="0">
              <a:solidFill>
                <a:schemeClr val="bg1"/>
              </a:solidFill>
              <a:latin typeface="InkyDinky"/>
              <a:cs typeface="InkyDinky"/>
            </a:endParaRPr>
          </a:p>
        </p:txBody>
      </p:sp>
      <p:sp>
        <p:nvSpPr>
          <p:cNvPr id="18" name="TextBox 17"/>
          <p:cNvSpPr txBox="1"/>
          <p:nvPr/>
        </p:nvSpPr>
        <p:spPr>
          <a:xfrm>
            <a:off x="303461" y="4052411"/>
            <a:ext cx="1256400" cy="646331"/>
          </a:xfrm>
          <a:prstGeom prst="rect">
            <a:avLst/>
          </a:prstGeom>
          <a:noFill/>
        </p:spPr>
        <p:txBody>
          <a:bodyPr wrap="square" rtlCol="0">
            <a:spAutoFit/>
          </a:bodyPr>
          <a:lstStyle/>
          <a:p>
            <a:pPr algn="ctr"/>
            <a:r>
              <a:rPr lang="en-US" dirty="0" smtClean="0">
                <a:solidFill>
                  <a:schemeClr val="tx2">
                    <a:lumMod val="20000"/>
                    <a:lumOff val="80000"/>
                  </a:schemeClr>
                </a:solidFill>
                <a:latin typeface="BlackJackRegular"/>
                <a:cs typeface="BlackJackRegular"/>
              </a:rPr>
              <a:t>Love</a:t>
            </a:r>
          </a:p>
          <a:p>
            <a:pPr algn="ctr"/>
            <a:endParaRPr lang="en-US" dirty="0"/>
          </a:p>
        </p:txBody>
      </p:sp>
      <p:sp>
        <p:nvSpPr>
          <p:cNvPr id="22" name="TextBox 21"/>
          <p:cNvSpPr txBox="1"/>
          <p:nvPr/>
        </p:nvSpPr>
        <p:spPr>
          <a:xfrm>
            <a:off x="503981" y="4280942"/>
            <a:ext cx="1256400" cy="523220"/>
          </a:xfrm>
          <a:prstGeom prst="rect">
            <a:avLst/>
          </a:prstGeom>
          <a:noFill/>
        </p:spPr>
        <p:txBody>
          <a:bodyPr wrap="square" rtlCol="0">
            <a:spAutoFit/>
          </a:bodyPr>
          <a:lstStyle/>
          <a:p>
            <a:r>
              <a:rPr lang="en-US" sz="2800" dirty="0" smtClean="0">
                <a:solidFill>
                  <a:schemeClr val="accent1">
                    <a:lumMod val="40000"/>
                    <a:lumOff val="60000"/>
                  </a:schemeClr>
                </a:solidFill>
                <a:latin typeface="InkyDinky"/>
                <a:cs typeface="InkyDinky"/>
              </a:rPr>
              <a:t>ONLY</a:t>
            </a:r>
            <a:endParaRPr lang="en-US" sz="2800" dirty="0">
              <a:solidFill>
                <a:schemeClr val="accent1">
                  <a:lumMod val="40000"/>
                  <a:lumOff val="60000"/>
                </a:schemeClr>
              </a:solidFill>
              <a:latin typeface="InkyDinky"/>
              <a:cs typeface="InkyDinky"/>
            </a:endParaRPr>
          </a:p>
        </p:txBody>
      </p:sp>
      <p:sp>
        <p:nvSpPr>
          <p:cNvPr id="23" name="TextBox 22"/>
          <p:cNvSpPr txBox="1"/>
          <p:nvPr/>
        </p:nvSpPr>
        <p:spPr>
          <a:xfrm>
            <a:off x="2665390" y="2375822"/>
            <a:ext cx="6091126" cy="461665"/>
          </a:xfrm>
          <a:prstGeom prst="rect">
            <a:avLst/>
          </a:prstGeom>
          <a:noFill/>
        </p:spPr>
        <p:txBody>
          <a:bodyPr wrap="square" rtlCol="0">
            <a:spAutoFit/>
          </a:bodyPr>
          <a:lstStyle/>
          <a:p>
            <a:r>
              <a:rPr lang="en-US" sz="2400" dirty="0" smtClean="0">
                <a:solidFill>
                  <a:schemeClr val="bg1"/>
                </a:solidFill>
                <a:latin typeface="InkyDinky"/>
                <a:cs typeface="InkyDinky"/>
              </a:rPr>
              <a:t>If you love Me, keep </a:t>
            </a:r>
            <a:r>
              <a:rPr lang="en-US" sz="2400" dirty="0" smtClean="0">
                <a:solidFill>
                  <a:schemeClr val="bg1"/>
                </a:solidFill>
                <a:latin typeface="InkyDinky"/>
                <a:cs typeface="InkyDinky"/>
              </a:rPr>
              <a:t>My commandments.</a:t>
            </a:r>
            <a:endParaRPr lang="en-US" sz="2400" dirty="0">
              <a:solidFill>
                <a:srgbClr val="FF0000"/>
              </a:solidFill>
              <a:latin typeface="InkyDinky"/>
              <a:cs typeface="InkyDinky"/>
            </a:endParaRPr>
          </a:p>
        </p:txBody>
      </p:sp>
      <p:sp>
        <p:nvSpPr>
          <p:cNvPr id="24" name="TextBox 23"/>
          <p:cNvSpPr txBox="1"/>
          <p:nvPr/>
        </p:nvSpPr>
        <p:spPr>
          <a:xfrm>
            <a:off x="4642247" y="3177950"/>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John 14:15.</a:t>
            </a:r>
            <a:endParaRPr lang="en-US" sz="3200" dirty="0">
              <a:solidFill>
                <a:schemeClr val="accent3">
                  <a:lumMod val="40000"/>
                  <a:lumOff val="60000"/>
                </a:schemeClr>
              </a:solidFill>
              <a:latin typeface="BlackJackRegular"/>
              <a:cs typeface="BlackJackRegular"/>
            </a:endParaRPr>
          </a:p>
        </p:txBody>
      </p:sp>
      <p:pic>
        <p:nvPicPr>
          <p:cNvPr id="11" name="Picture 10" descr="heart.jpeg"/>
          <p:cNvPicPr>
            <a:picLocks noChangeAspect="1"/>
          </p:cNvPicPr>
          <p:nvPr/>
        </p:nvPicPr>
        <p:blipFill>
          <a:blip r:embed="rId2"/>
          <a:stretch>
            <a:fillRect/>
          </a:stretch>
        </p:blipFill>
        <p:spPr>
          <a:xfrm>
            <a:off x="303461" y="2375822"/>
            <a:ext cx="1238495" cy="1486194"/>
          </a:xfrm>
          <a:prstGeom prst="rect">
            <a:avLst/>
          </a:prstGeom>
        </p:spPr>
      </p:pic>
    </p:spTree>
  </p:cSld>
  <p:clrMapOvr>
    <a:masterClrMapping/>
  </p:clrMapOvr>
  <p:transition spd="med">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3"/>
          <p:cNvGrpSpPr/>
          <p:nvPr/>
        </p:nvGrpSpPr>
        <p:grpSpPr>
          <a:xfrm>
            <a:off x="74699" y="217268"/>
            <a:ext cx="3760108" cy="937902"/>
            <a:chOff x="5096481" y="406674"/>
            <a:chExt cx="3760108" cy="937902"/>
          </a:xfrm>
        </p:grpSpPr>
        <p:sp>
          <p:nvSpPr>
            <p:cNvPr id="14" name="TextBox 13"/>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EALTH  -</a:t>
              </a:r>
            </a:p>
          </p:txBody>
        </p:sp>
        <p:sp>
          <p:nvSpPr>
            <p:cNvPr id="15" name="TextBox 14"/>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Better Living</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BALANCE</a:t>
            </a:r>
            <a:endParaRPr lang="en-US" sz="3600" dirty="0">
              <a:solidFill>
                <a:schemeClr val="bg1"/>
              </a:solidFill>
              <a:latin typeface="InkyDinky"/>
              <a:cs typeface="InkyDinky"/>
            </a:endParaRPr>
          </a:p>
        </p:txBody>
      </p:sp>
      <p:sp>
        <p:nvSpPr>
          <p:cNvPr id="23" name="TextBox 22"/>
          <p:cNvSpPr txBox="1"/>
          <p:nvPr/>
        </p:nvSpPr>
        <p:spPr>
          <a:xfrm>
            <a:off x="2665390" y="2208702"/>
            <a:ext cx="6091126" cy="1200328"/>
          </a:xfrm>
          <a:prstGeom prst="rect">
            <a:avLst/>
          </a:prstGeom>
          <a:noFill/>
        </p:spPr>
        <p:txBody>
          <a:bodyPr wrap="square" rtlCol="0">
            <a:spAutoFit/>
          </a:bodyPr>
          <a:lstStyle/>
          <a:p>
            <a:r>
              <a:rPr lang="en-US" sz="2400" dirty="0" smtClean="0">
                <a:solidFill>
                  <a:schemeClr val="bg1"/>
                </a:solidFill>
                <a:latin typeface="InkyDinky"/>
                <a:cs typeface="InkyDinky"/>
              </a:rPr>
              <a:t>And though I bestow all my goods to feed the poor, and though I give my body to be burned, but have not love, it profits me nothing.</a:t>
            </a:r>
            <a:endParaRPr lang="en-US" sz="2400" dirty="0">
              <a:solidFill>
                <a:srgbClr val="FF0000"/>
              </a:solidFill>
              <a:latin typeface="InkyDinky"/>
              <a:cs typeface="InkyDinky"/>
            </a:endParaRPr>
          </a:p>
        </p:txBody>
      </p:sp>
      <p:sp>
        <p:nvSpPr>
          <p:cNvPr id="24" name="TextBox 23"/>
          <p:cNvSpPr txBox="1"/>
          <p:nvPr/>
        </p:nvSpPr>
        <p:spPr>
          <a:xfrm>
            <a:off x="4642247" y="3478766"/>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1 Corinthians 13:3.</a:t>
            </a:r>
            <a:endParaRPr lang="en-US" sz="3200" dirty="0">
              <a:solidFill>
                <a:schemeClr val="accent3">
                  <a:lumMod val="40000"/>
                  <a:lumOff val="60000"/>
                </a:schemeClr>
              </a:solidFill>
              <a:latin typeface="BlackJackRegular"/>
              <a:cs typeface="BlackJackRegular"/>
            </a:endParaRPr>
          </a:p>
        </p:txBody>
      </p:sp>
      <p:grpSp>
        <p:nvGrpSpPr>
          <p:cNvPr id="13" name="Group 12"/>
          <p:cNvGrpSpPr/>
          <p:nvPr/>
        </p:nvGrpSpPr>
        <p:grpSpPr>
          <a:xfrm>
            <a:off x="171411" y="2345159"/>
            <a:ext cx="1588970" cy="2459003"/>
            <a:chOff x="171411" y="2345159"/>
            <a:chExt cx="1588970" cy="2459003"/>
          </a:xfrm>
        </p:grpSpPr>
        <p:sp>
          <p:nvSpPr>
            <p:cNvPr id="18" name="TextBox 17"/>
            <p:cNvSpPr txBox="1"/>
            <p:nvPr/>
          </p:nvSpPr>
          <p:spPr>
            <a:xfrm>
              <a:off x="303461" y="4052411"/>
              <a:ext cx="1256400" cy="646331"/>
            </a:xfrm>
            <a:prstGeom prst="rect">
              <a:avLst/>
            </a:prstGeom>
            <a:noFill/>
          </p:spPr>
          <p:txBody>
            <a:bodyPr wrap="square" rtlCol="0">
              <a:spAutoFit/>
            </a:bodyPr>
            <a:lstStyle/>
            <a:p>
              <a:pPr algn="ctr"/>
              <a:r>
                <a:rPr lang="en-US" dirty="0" smtClean="0">
                  <a:solidFill>
                    <a:schemeClr val="tx2">
                      <a:lumMod val="20000"/>
                      <a:lumOff val="80000"/>
                    </a:schemeClr>
                  </a:solidFill>
                  <a:latin typeface="BlackJackRegular"/>
                  <a:cs typeface="BlackJackRegular"/>
                </a:rPr>
                <a:t>Service</a:t>
              </a:r>
              <a:endParaRPr lang="en-US" dirty="0" smtClean="0">
                <a:solidFill>
                  <a:schemeClr val="tx2">
                    <a:lumMod val="20000"/>
                    <a:lumOff val="80000"/>
                  </a:schemeClr>
                </a:solidFill>
                <a:latin typeface="BlackJackRegular"/>
                <a:cs typeface="BlackJackRegular"/>
              </a:endParaRPr>
            </a:p>
            <a:p>
              <a:pPr algn="ctr"/>
              <a:endParaRPr lang="en-US" dirty="0"/>
            </a:p>
          </p:txBody>
        </p:sp>
        <p:sp>
          <p:nvSpPr>
            <p:cNvPr id="22" name="TextBox 21"/>
            <p:cNvSpPr txBox="1"/>
            <p:nvPr/>
          </p:nvSpPr>
          <p:spPr>
            <a:xfrm>
              <a:off x="503981" y="4280942"/>
              <a:ext cx="1256400" cy="523220"/>
            </a:xfrm>
            <a:prstGeom prst="rect">
              <a:avLst/>
            </a:prstGeom>
            <a:noFill/>
          </p:spPr>
          <p:txBody>
            <a:bodyPr wrap="square" rtlCol="0">
              <a:spAutoFit/>
            </a:bodyPr>
            <a:lstStyle/>
            <a:p>
              <a:r>
                <a:rPr lang="en-US" sz="2800" dirty="0" smtClean="0">
                  <a:solidFill>
                    <a:schemeClr val="accent1">
                      <a:lumMod val="40000"/>
                      <a:lumOff val="60000"/>
                    </a:schemeClr>
                  </a:solidFill>
                  <a:latin typeface="InkyDinky"/>
                  <a:cs typeface="InkyDinky"/>
                </a:rPr>
                <a:t>ONLY</a:t>
              </a:r>
              <a:endParaRPr lang="en-US" sz="2800" dirty="0">
                <a:solidFill>
                  <a:schemeClr val="accent1">
                    <a:lumMod val="40000"/>
                    <a:lumOff val="60000"/>
                  </a:schemeClr>
                </a:solidFill>
                <a:latin typeface="InkyDinky"/>
                <a:cs typeface="InkyDinky"/>
              </a:endParaRPr>
            </a:p>
          </p:txBody>
        </p:sp>
        <p:pic>
          <p:nvPicPr>
            <p:cNvPr id="12" name="Picture 11" descr="hands-in-the-air.jpg"/>
            <p:cNvPicPr>
              <a:picLocks noChangeAspect="1"/>
            </p:cNvPicPr>
            <p:nvPr/>
          </p:nvPicPr>
          <p:blipFill>
            <a:blip r:embed="rId2"/>
            <a:srcRect l="28888" r="14018"/>
            <a:stretch>
              <a:fillRect/>
            </a:stretch>
          </p:blipFill>
          <p:spPr>
            <a:xfrm>
              <a:off x="171411" y="2345159"/>
              <a:ext cx="1388450" cy="1618377"/>
            </a:xfrm>
            <a:prstGeom prst="rect">
              <a:avLst/>
            </a:prstGeom>
          </p:spPr>
        </p:pic>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2000"/>
                                        <p:tgtEl>
                                          <p:spTgt spid="2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3"/>
          <p:cNvGrpSpPr/>
          <p:nvPr/>
        </p:nvGrpSpPr>
        <p:grpSpPr>
          <a:xfrm>
            <a:off x="74699" y="217268"/>
            <a:ext cx="3760108" cy="937902"/>
            <a:chOff x="5096481" y="406674"/>
            <a:chExt cx="3760108" cy="937902"/>
          </a:xfrm>
        </p:grpSpPr>
        <p:sp>
          <p:nvSpPr>
            <p:cNvPr id="14" name="TextBox 13"/>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EALTH  -</a:t>
              </a:r>
            </a:p>
          </p:txBody>
        </p:sp>
        <p:sp>
          <p:nvSpPr>
            <p:cNvPr id="15" name="TextBox 14"/>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Better Living</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BALANCE</a:t>
            </a:r>
            <a:endParaRPr lang="en-US" sz="3600" dirty="0">
              <a:solidFill>
                <a:schemeClr val="bg1"/>
              </a:solidFill>
              <a:latin typeface="InkyDinky"/>
              <a:cs typeface="InkyDinky"/>
            </a:endParaRPr>
          </a:p>
        </p:txBody>
      </p:sp>
      <p:sp>
        <p:nvSpPr>
          <p:cNvPr id="18" name="TextBox 17"/>
          <p:cNvSpPr txBox="1"/>
          <p:nvPr/>
        </p:nvSpPr>
        <p:spPr>
          <a:xfrm>
            <a:off x="303461" y="4052411"/>
            <a:ext cx="1256400" cy="646331"/>
          </a:xfrm>
          <a:prstGeom prst="rect">
            <a:avLst/>
          </a:prstGeom>
          <a:noFill/>
        </p:spPr>
        <p:txBody>
          <a:bodyPr wrap="square" rtlCol="0">
            <a:spAutoFit/>
          </a:bodyPr>
          <a:lstStyle/>
          <a:p>
            <a:pPr algn="ctr"/>
            <a:r>
              <a:rPr lang="en-US" dirty="0" smtClean="0">
                <a:solidFill>
                  <a:schemeClr val="tx2">
                    <a:lumMod val="20000"/>
                    <a:lumOff val="80000"/>
                  </a:schemeClr>
                </a:solidFill>
                <a:latin typeface="BlackJackRegular"/>
                <a:cs typeface="BlackJackRegular"/>
              </a:rPr>
              <a:t>Service</a:t>
            </a:r>
            <a:endParaRPr lang="en-US" dirty="0" smtClean="0">
              <a:solidFill>
                <a:schemeClr val="tx2">
                  <a:lumMod val="20000"/>
                  <a:lumOff val="80000"/>
                </a:schemeClr>
              </a:solidFill>
              <a:latin typeface="BlackJackRegular"/>
              <a:cs typeface="BlackJackRegular"/>
            </a:endParaRPr>
          </a:p>
          <a:p>
            <a:pPr algn="ctr"/>
            <a:endParaRPr lang="en-US" dirty="0"/>
          </a:p>
        </p:txBody>
      </p:sp>
      <p:sp>
        <p:nvSpPr>
          <p:cNvPr id="22" name="TextBox 21"/>
          <p:cNvSpPr txBox="1"/>
          <p:nvPr/>
        </p:nvSpPr>
        <p:spPr>
          <a:xfrm>
            <a:off x="503981" y="4280942"/>
            <a:ext cx="1256400" cy="523220"/>
          </a:xfrm>
          <a:prstGeom prst="rect">
            <a:avLst/>
          </a:prstGeom>
          <a:noFill/>
        </p:spPr>
        <p:txBody>
          <a:bodyPr wrap="square" rtlCol="0">
            <a:spAutoFit/>
          </a:bodyPr>
          <a:lstStyle/>
          <a:p>
            <a:r>
              <a:rPr lang="en-US" sz="2800" dirty="0" smtClean="0">
                <a:solidFill>
                  <a:schemeClr val="accent1">
                    <a:lumMod val="40000"/>
                    <a:lumOff val="60000"/>
                  </a:schemeClr>
                </a:solidFill>
                <a:latin typeface="InkyDinky"/>
                <a:cs typeface="InkyDinky"/>
              </a:rPr>
              <a:t>ONLY</a:t>
            </a:r>
            <a:endParaRPr lang="en-US" sz="2800" dirty="0">
              <a:solidFill>
                <a:schemeClr val="accent1">
                  <a:lumMod val="40000"/>
                  <a:lumOff val="60000"/>
                </a:schemeClr>
              </a:solidFill>
              <a:latin typeface="InkyDinky"/>
              <a:cs typeface="InkyDinky"/>
            </a:endParaRPr>
          </a:p>
        </p:txBody>
      </p:sp>
      <p:sp>
        <p:nvSpPr>
          <p:cNvPr id="23" name="TextBox 22"/>
          <p:cNvSpPr txBox="1"/>
          <p:nvPr/>
        </p:nvSpPr>
        <p:spPr>
          <a:xfrm>
            <a:off x="2665390" y="2208702"/>
            <a:ext cx="6091126" cy="1200328"/>
          </a:xfrm>
          <a:prstGeom prst="rect">
            <a:avLst/>
          </a:prstGeom>
          <a:noFill/>
        </p:spPr>
        <p:txBody>
          <a:bodyPr wrap="square" rtlCol="0">
            <a:spAutoFit/>
          </a:bodyPr>
          <a:lstStyle/>
          <a:p>
            <a:r>
              <a:rPr lang="en-US" sz="2400" dirty="0" smtClean="0">
                <a:solidFill>
                  <a:schemeClr val="bg1"/>
                </a:solidFill>
                <a:latin typeface="InkyDinky"/>
                <a:cs typeface="InkyDinky"/>
              </a:rPr>
              <a:t>And whatever you do in word or deed, do all in the name of the Lord Jesus, giving thanks to God the Father through Him.</a:t>
            </a:r>
            <a:endParaRPr lang="en-US" sz="2400" dirty="0">
              <a:solidFill>
                <a:srgbClr val="FF0000"/>
              </a:solidFill>
              <a:latin typeface="InkyDinky"/>
              <a:cs typeface="InkyDinky"/>
            </a:endParaRPr>
          </a:p>
        </p:txBody>
      </p:sp>
      <p:sp>
        <p:nvSpPr>
          <p:cNvPr id="24" name="TextBox 23"/>
          <p:cNvSpPr txBox="1"/>
          <p:nvPr/>
        </p:nvSpPr>
        <p:spPr>
          <a:xfrm>
            <a:off x="4642247" y="3478766"/>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Colossians 3:17.</a:t>
            </a:r>
            <a:endParaRPr lang="en-US" sz="3200" dirty="0">
              <a:solidFill>
                <a:schemeClr val="accent3">
                  <a:lumMod val="40000"/>
                  <a:lumOff val="60000"/>
                </a:schemeClr>
              </a:solidFill>
              <a:latin typeface="BlackJackRegular"/>
              <a:cs typeface="BlackJackRegular"/>
            </a:endParaRPr>
          </a:p>
        </p:txBody>
      </p:sp>
      <p:pic>
        <p:nvPicPr>
          <p:cNvPr id="12" name="Picture 11" descr="hands-in-the-air.jpg"/>
          <p:cNvPicPr>
            <a:picLocks noChangeAspect="1"/>
          </p:cNvPicPr>
          <p:nvPr/>
        </p:nvPicPr>
        <p:blipFill>
          <a:blip r:embed="rId2"/>
          <a:srcRect l="28888" r="14018"/>
          <a:stretch>
            <a:fillRect/>
          </a:stretch>
        </p:blipFill>
        <p:spPr>
          <a:xfrm>
            <a:off x="171411" y="2345159"/>
            <a:ext cx="1388450" cy="1618377"/>
          </a:xfrm>
          <a:prstGeom prst="rect">
            <a:avLst/>
          </a:prstGeom>
        </p:spPr>
      </p:pic>
    </p:spTree>
  </p:cSld>
  <p:clrMapOvr>
    <a:masterClrMapping/>
  </p:clrMapOvr>
  <p:transition spd="med">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1601636" y="2172582"/>
            <a:ext cx="1069499" cy="1862048"/>
          </a:xfrm>
          <a:prstGeom prst="rect">
            <a:avLst/>
          </a:prstGeom>
          <a:noFill/>
        </p:spPr>
        <p:txBody>
          <a:bodyPr wrap="square" rtlCol="0">
            <a:spAutoFit/>
          </a:bodyPr>
          <a:lstStyle/>
          <a:p>
            <a:pPr algn="ctr"/>
            <a:r>
              <a:rPr lang="en-US" sz="11500" dirty="0" smtClean="0">
                <a:solidFill>
                  <a:srgbClr val="FF0000"/>
                </a:solidFill>
              </a:rPr>
              <a:t>+</a:t>
            </a:r>
            <a:endParaRPr lang="en-US" sz="11500" dirty="0">
              <a:solidFill>
                <a:srgbClr val="FF0000"/>
              </a:solidFill>
            </a:endParaRPr>
          </a:p>
        </p:txBody>
      </p:sp>
      <p:grpSp>
        <p:nvGrpSpPr>
          <p:cNvPr id="2" name="Group 13"/>
          <p:cNvGrpSpPr/>
          <p:nvPr/>
        </p:nvGrpSpPr>
        <p:grpSpPr>
          <a:xfrm>
            <a:off x="74699" y="217268"/>
            <a:ext cx="3760108" cy="937902"/>
            <a:chOff x="5096481" y="406674"/>
            <a:chExt cx="3760108" cy="937902"/>
          </a:xfrm>
        </p:grpSpPr>
        <p:sp>
          <p:nvSpPr>
            <p:cNvPr id="14" name="TextBox 13"/>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EALTH  -</a:t>
              </a:r>
            </a:p>
          </p:txBody>
        </p:sp>
        <p:sp>
          <p:nvSpPr>
            <p:cNvPr id="15" name="TextBox 14"/>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Better Living</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BALANCE</a:t>
            </a:r>
            <a:endParaRPr lang="en-US" sz="3600" dirty="0">
              <a:solidFill>
                <a:schemeClr val="bg1"/>
              </a:solidFill>
              <a:latin typeface="InkyDinky"/>
              <a:cs typeface="InkyDinky"/>
            </a:endParaRPr>
          </a:p>
        </p:txBody>
      </p:sp>
      <p:grpSp>
        <p:nvGrpSpPr>
          <p:cNvPr id="24" name="Group 23"/>
          <p:cNvGrpSpPr/>
          <p:nvPr/>
        </p:nvGrpSpPr>
        <p:grpSpPr>
          <a:xfrm>
            <a:off x="303461" y="2331193"/>
            <a:ext cx="1584908" cy="2367549"/>
            <a:chOff x="303461" y="2331193"/>
            <a:chExt cx="1584908" cy="2367549"/>
          </a:xfrm>
        </p:grpSpPr>
        <p:pic>
          <p:nvPicPr>
            <p:cNvPr id="4" name="Picture 3" descr="brain head.png"/>
            <p:cNvPicPr>
              <a:picLocks noChangeAspect="1"/>
            </p:cNvPicPr>
            <p:nvPr/>
          </p:nvPicPr>
          <p:blipFill>
            <a:blip r:embed="rId2"/>
            <a:stretch>
              <a:fillRect/>
            </a:stretch>
          </p:blipFill>
          <p:spPr>
            <a:xfrm flipH="1">
              <a:off x="345236" y="2331193"/>
              <a:ext cx="1543133" cy="1715575"/>
            </a:xfrm>
            <a:prstGeom prst="rect">
              <a:avLst/>
            </a:prstGeom>
          </p:spPr>
        </p:pic>
        <p:sp>
          <p:nvSpPr>
            <p:cNvPr id="18" name="TextBox 17"/>
            <p:cNvSpPr txBox="1"/>
            <p:nvPr/>
          </p:nvSpPr>
          <p:spPr>
            <a:xfrm>
              <a:off x="303461" y="4052411"/>
              <a:ext cx="1256400" cy="646331"/>
            </a:xfrm>
            <a:prstGeom prst="rect">
              <a:avLst/>
            </a:prstGeom>
            <a:noFill/>
          </p:spPr>
          <p:txBody>
            <a:bodyPr wrap="square" rtlCol="0">
              <a:spAutoFit/>
            </a:bodyPr>
            <a:lstStyle/>
            <a:p>
              <a:pPr algn="ctr"/>
              <a:r>
                <a:rPr lang="en-US" dirty="0" smtClean="0">
                  <a:solidFill>
                    <a:schemeClr val="tx2">
                      <a:lumMod val="20000"/>
                      <a:lumOff val="80000"/>
                    </a:schemeClr>
                  </a:solidFill>
                  <a:latin typeface="BlackJackRegular"/>
                  <a:cs typeface="BlackJackRegular"/>
                </a:rPr>
                <a:t>Knowledge</a:t>
              </a:r>
            </a:p>
            <a:p>
              <a:pPr algn="ctr"/>
              <a:endParaRPr lang="en-US" dirty="0"/>
            </a:p>
          </p:txBody>
        </p:sp>
      </p:grpSp>
      <p:grpSp>
        <p:nvGrpSpPr>
          <p:cNvPr id="25" name="Group 24"/>
          <p:cNvGrpSpPr/>
          <p:nvPr/>
        </p:nvGrpSpPr>
        <p:grpSpPr>
          <a:xfrm>
            <a:off x="2462275" y="2331193"/>
            <a:ext cx="1419531" cy="2367549"/>
            <a:chOff x="2462275" y="2331193"/>
            <a:chExt cx="1419531" cy="2367549"/>
          </a:xfrm>
        </p:grpSpPr>
        <p:pic>
          <p:nvPicPr>
            <p:cNvPr id="6" name="Picture 5" descr="heart.jpeg"/>
            <p:cNvPicPr>
              <a:picLocks noChangeAspect="1"/>
            </p:cNvPicPr>
            <p:nvPr/>
          </p:nvPicPr>
          <p:blipFill>
            <a:blip r:embed="rId3"/>
            <a:stretch>
              <a:fillRect/>
            </a:stretch>
          </p:blipFill>
          <p:spPr>
            <a:xfrm>
              <a:off x="2462275" y="2331193"/>
              <a:ext cx="1419531" cy="1703437"/>
            </a:xfrm>
            <a:prstGeom prst="rect">
              <a:avLst/>
            </a:prstGeom>
          </p:spPr>
        </p:pic>
        <p:sp>
          <p:nvSpPr>
            <p:cNvPr id="19" name="TextBox 18"/>
            <p:cNvSpPr txBox="1"/>
            <p:nvPr/>
          </p:nvSpPr>
          <p:spPr>
            <a:xfrm>
              <a:off x="2583631" y="4052411"/>
              <a:ext cx="1256400" cy="646331"/>
            </a:xfrm>
            <a:prstGeom prst="rect">
              <a:avLst/>
            </a:prstGeom>
            <a:noFill/>
          </p:spPr>
          <p:txBody>
            <a:bodyPr wrap="square" rtlCol="0">
              <a:spAutoFit/>
            </a:bodyPr>
            <a:lstStyle/>
            <a:p>
              <a:pPr algn="ctr"/>
              <a:r>
                <a:rPr lang="en-US" dirty="0" smtClean="0">
                  <a:solidFill>
                    <a:schemeClr val="tx2">
                      <a:lumMod val="20000"/>
                      <a:lumOff val="80000"/>
                    </a:schemeClr>
                  </a:solidFill>
                  <a:latin typeface="BlackJackRegular"/>
                  <a:cs typeface="BlackJackRegular"/>
                </a:rPr>
                <a:t>Love</a:t>
              </a:r>
            </a:p>
            <a:p>
              <a:pPr algn="ctr"/>
              <a:endParaRPr lang="en-US" dirty="0"/>
            </a:p>
          </p:txBody>
        </p:sp>
      </p:grpSp>
      <p:sp>
        <p:nvSpPr>
          <p:cNvPr id="22" name="TextBox 21"/>
          <p:cNvSpPr txBox="1"/>
          <p:nvPr/>
        </p:nvSpPr>
        <p:spPr>
          <a:xfrm>
            <a:off x="4110882" y="905166"/>
            <a:ext cx="4853583" cy="3785652"/>
          </a:xfrm>
          <a:prstGeom prst="rect">
            <a:avLst/>
          </a:prstGeom>
          <a:noFill/>
        </p:spPr>
        <p:txBody>
          <a:bodyPr wrap="square" rtlCol="0">
            <a:spAutoFit/>
          </a:bodyPr>
          <a:lstStyle/>
          <a:p>
            <a:r>
              <a:rPr lang="en-US" sz="2400" dirty="0" smtClean="0">
                <a:solidFill>
                  <a:schemeClr val="bg1"/>
                </a:solidFill>
                <a:latin typeface="InkyDinky"/>
                <a:cs typeface="InkyDinky"/>
              </a:rPr>
              <a:t>“Not everyone who says to Me, ‘Lord, Lord,’ shall enter the kingdom of heaven, but he who does the will of My Father in heaven. </a:t>
            </a:r>
            <a:r>
              <a:rPr lang="en-US" sz="2400" baseline="30000" dirty="0" smtClean="0">
                <a:solidFill>
                  <a:schemeClr val="bg1"/>
                </a:solidFill>
                <a:latin typeface="InkyDinky"/>
                <a:cs typeface="InkyDinky"/>
              </a:rPr>
              <a:t>22</a:t>
            </a:r>
            <a:r>
              <a:rPr lang="en-US" sz="2400" dirty="0" smtClean="0">
                <a:solidFill>
                  <a:schemeClr val="bg1"/>
                </a:solidFill>
                <a:latin typeface="InkyDinky"/>
                <a:cs typeface="InkyDinky"/>
              </a:rPr>
              <a:t> Many will say to Me in that day, ‘Lord, Lord, have we not prophesied in Your name, cast out demons in Your name, and done many wonders in Your name?’ </a:t>
            </a:r>
            <a:r>
              <a:rPr lang="en-US" sz="2400" baseline="30000" dirty="0" smtClean="0">
                <a:solidFill>
                  <a:schemeClr val="bg1"/>
                </a:solidFill>
                <a:latin typeface="InkyDinky"/>
                <a:cs typeface="InkyDinky"/>
              </a:rPr>
              <a:t>23</a:t>
            </a:r>
            <a:r>
              <a:rPr lang="en-US" sz="2400" dirty="0" smtClean="0">
                <a:solidFill>
                  <a:schemeClr val="bg1"/>
                </a:solidFill>
                <a:latin typeface="InkyDinky"/>
                <a:cs typeface="InkyDinky"/>
              </a:rPr>
              <a:t> And then I will declare to them, ‘I never knew you; depart from Me, you who practice lawlessness!’</a:t>
            </a:r>
            <a:endParaRPr lang="en-US" sz="2400" dirty="0">
              <a:solidFill>
                <a:srgbClr val="FF0000"/>
              </a:solidFill>
              <a:latin typeface="InkyDinky"/>
              <a:cs typeface="InkyDinky"/>
            </a:endParaRPr>
          </a:p>
        </p:txBody>
      </p:sp>
      <p:sp>
        <p:nvSpPr>
          <p:cNvPr id="23" name="TextBox 22"/>
          <p:cNvSpPr txBox="1"/>
          <p:nvPr/>
        </p:nvSpPr>
        <p:spPr>
          <a:xfrm>
            <a:off x="4867422" y="4615254"/>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Matthew 7:21-23.</a:t>
            </a:r>
            <a:endParaRPr lang="en-US" sz="3200" dirty="0">
              <a:solidFill>
                <a:schemeClr val="accent3">
                  <a:lumMod val="40000"/>
                  <a:lumOff val="60000"/>
                </a:schemeClr>
              </a:solidFill>
              <a:latin typeface="BlackJackRegular"/>
              <a:cs typeface="BlackJackRegular"/>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2000"/>
                                        <p:tgtEl>
                                          <p:spTgt spid="24"/>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2000"/>
                                        <p:tgtEl>
                                          <p:spTgt spid="2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2000"/>
                                        <p:tgtEl>
                                          <p:spTgt spid="2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2" grpId="0"/>
      <p:bldP spid="23" grpId="0"/>
    </p:bld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brain head.png"/>
          <p:cNvPicPr>
            <a:picLocks noChangeAspect="1"/>
          </p:cNvPicPr>
          <p:nvPr/>
        </p:nvPicPr>
        <p:blipFill>
          <a:blip r:embed="rId2"/>
          <a:stretch>
            <a:fillRect/>
          </a:stretch>
        </p:blipFill>
        <p:spPr>
          <a:xfrm flipH="1">
            <a:off x="345236" y="2331193"/>
            <a:ext cx="1543133" cy="1715575"/>
          </a:xfrm>
          <a:prstGeom prst="rect">
            <a:avLst/>
          </a:prstGeom>
        </p:spPr>
      </p:pic>
      <p:sp>
        <p:nvSpPr>
          <p:cNvPr id="5" name="TextBox 4"/>
          <p:cNvSpPr txBox="1"/>
          <p:nvPr/>
        </p:nvSpPr>
        <p:spPr>
          <a:xfrm>
            <a:off x="1601636" y="2172582"/>
            <a:ext cx="1069499" cy="1862048"/>
          </a:xfrm>
          <a:prstGeom prst="rect">
            <a:avLst/>
          </a:prstGeom>
          <a:noFill/>
        </p:spPr>
        <p:txBody>
          <a:bodyPr wrap="square" rtlCol="0">
            <a:spAutoFit/>
          </a:bodyPr>
          <a:lstStyle/>
          <a:p>
            <a:pPr algn="ctr"/>
            <a:r>
              <a:rPr lang="en-US" sz="11500" dirty="0" smtClean="0">
                <a:solidFill>
                  <a:srgbClr val="FF0000"/>
                </a:solidFill>
              </a:rPr>
              <a:t>+</a:t>
            </a:r>
            <a:endParaRPr lang="en-US" sz="11500" dirty="0">
              <a:solidFill>
                <a:srgbClr val="FF0000"/>
              </a:solidFill>
            </a:endParaRPr>
          </a:p>
        </p:txBody>
      </p:sp>
      <p:grpSp>
        <p:nvGrpSpPr>
          <p:cNvPr id="2" name="Group 13"/>
          <p:cNvGrpSpPr/>
          <p:nvPr/>
        </p:nvGrpSpPr>
        <p:grpSpPr>
          <a:xfrm>
            <a:off x="74699" y="217268"/>
            <a:ext cx="3760108" cy="937902"/>
            <a:chOff x="5096481" y="406674"/>
            <a:chExt cx="3760108" cy="937902"/>
          </a:xfrm>
        </p:grpSpPr>
        <p:sp>
          <p:nvSpPr>
            <p:cNvPr id="14" name="TextBox 13"/>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EALTH  -</a:t>
              </a:r>
            </a:p>
          </p:txBody>
        </p:sp>
        <p:sp>
          <p:nvSpPr>
            <p:cNvPr id="15" name="TextBox 14"/>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Better Living</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BALANCE</a:t>
            </a:r>
            <a:endParaRPr lang="en-US" sz="3600" dirty="0">
              <a:solidFill>
                <a:schemeClr val="bg1"/>
              </a:solidFill>
              <a:latin typeface="InkyDinky"/>
              <a:cs typeface="InkyDinky"/>
            </a:endParaRPr>
          </a:p>
        </p:txBody>
      </p:sp>
      <p:sp>
        <p:nvSpPr>
          <p:cNvPr id="18" name="TextBox 17"/>
          <p:cNvSpPr txBox="1"/>
          <p:nvPr/>
        </p:nvSpPr>
        <p:spPr>
          <a:xfrm>
            <a:off x="303461" y="4052411"/>
            <a:ext cx="1256400" cy="646331"/>
          </a:xfrm>
          <a:prstGeom prst="rect">
            <a:avLst/>
          </a:prstGeom>
          <a:noFill/>
        </p:spPr>
        <p:txBody>
          <a:bodyPr wrap="square" rtlCol="0">
            <a:spAutoFit/>
          </a:bodyPr>
          <a:lstStyle/>
          <a:p>
            <a:pPr algn="ctr"/>
            <a:r>
              <a:rPr lang="en-US" dirty="0" smtClean="0">
                <a:solidFill>
                  <a:schemeClr val="tx2">
                    <a:lumMod val="20000"/>
                    <a:lumOff val="80000"/>
                  </a:schemeClr>
                </a:solidFill>
                <a:latin typeface="BlackJackRegular"/>
                <a:cs typeface="BlackJackRegular"/>
              </a:rPr>
              <a:t>Knowledge</a:t>
            </a:r>
          </a:p>
          <a:p>
            <a:pPr algn="ctr"/>
            <a:endParaRPr lang="en-US" dirty="0"/>
          </a:p>
        </p:txBody>
      </p:sp>
      <p:sp>
        <p:nvSpPr>
          <p:cNvPr id="19" name="TextBox 18"/>
          <p:cNvSpPr txBox="1"/>
          <p:nvPr/>
        </p:nvSpPr>
        <p:spPr>
          <a:xfrm>
            <a:off x="2583631" y="4052411"/>
            <a:ext cx="1256400" cy="646331"/>
          </a:xfrm>
          <a:prstGeom prst="rect">
            <a:avLst/>
          </a:prstGeom>
          <a:noFill/>
        </p:spPr>
        <p:txBody>
          <a:bodyPr wrap="square" rtlCol="0">
            <a:spAutoFit/>
          </a:bodyPr>
          <a:lstStyle/>
          <a:p>
            <a:pPr algn="ctr"/>
            <a:r>
              <a:rPr lang="en-US" dirty="0" smtClean="0">
                <a:solidFill>
                  <a:schemeClr val="tx2">
                    <a:lumMod val="20000"/>
                    <a:lumOff val="80000"/>
                  </a:schemeClr>
                </a:solidFill>
                <a:latin typeface="BlackJackRegular"/>
                <a:cs typeface="BlackJackRegular"/>
              </a:rPr>
              <a:t>Service</a:t>
            </a:r>
          </a:p>
          <a:p>
            <a:pPr algn="ctr"/>
            <a:endParaRPr lang="en-US" dirty="0"/>
          </a:p>
        </p:txBody>
      </p:sp>
      <p:sp>
        <p:nvSpPr>
          <p:cNvPr id="22" name="TextBox 21"/>
          <p:cNvSpPr txBox="1"/>
          <p:nvPr/>
        </p:nvSpPr>
        <p:spPr>
          <a:xfrm>
            <a:off x="4110882" y="1689996"/>
            <a:ext cx="4853583" cy="1569660"/>
          </a:xfrm>
          <a:prstGeom prst="rect">
            <a:avLst/>
          </a:prstGeom>
          <a:noFill/>
        </p:spPr>
        <p:txBody>
          <a:bodyPr wrap="square" rtlCol="0">
            <a:spAutoFit/>
          </a:bodyPr>
          <a:lstStyle/>
          <a:p>
            <a:r>
              <a:rPr lang="en-US" sz="2400" dirty="0" smtClean="0">
                <a:solidFill>
                  <a:schemeClr val="bg1"/>
                </a:solidFill>
                <a:latin typeface="InkyDinky"/>
                <a:cs typeface="InkyDinky"/>
              </a:rPr>
              <a:t>And though I bestow all my goods to feed the poor, and though I give my body to be burned, but have not love, it profits me nothing.</a:t>
            </a:r>
            <a:endParaRPr lang="en-US" sz="2400" dirty="0">
              <a:solidFill>
                <a:srgbClr val="FF0000"/>
              </a:solidFill>
              <a:latin typeface="InkyDinky"/>
              <a:cs typeface="InkyDinky"/>
            </a:endParaRPr>
          </a:p>
        </p:txBody>
      </p:sp>
      <p:sp>
        <p:nvSpPr>
          <p:cNvPr id="23" name="TextBox 22"/>
          <p:cNvSpPr txBox="1"/>
          <p:nvPr/>
        </p:nvSpPr>
        <p:spPr>
          <a:xfrm>
            <a:off x="4867422" y="3467635"/>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1 Corinthians 13:3.</a:t>
            </a:r>
            <a:endParaRPr lang="en-US" sz="3200" dirty="0">
              <a:solidFill>
                <a:schemeClr val="accent3">
                  <a:lumMod val="40000"/>
                  <a:lumOff val="60000"/>
                </a:schemeClr>
              </a:solidFill>
              <a:latin typeface="BlackJackRegular"/>
              <a:cs typeface="BlackJackRegular"/>
            </a:endParaRPr>
          </a:p>
        </p:txBody>
      </p:sp>
      <p:pic>
        <p:nvPicPr>
          <p:cNvPr id="13" name="Picture 12" descr="hands-in-the-air.jpg"/>
          <p:cNvPicPr>
            <a:picLocks noChangeAspect="1"/>
          </p:cNvPicPr>
          <p:nvPr/>
        </p:nvPicPr>
        <p:blipFill>
          <a:blip r:embed="rId3"/>
          <a:srcRect l="28888" r="14018"/>
          <a:stretch>
            <a:fillRect/>
          </a:stretch>
        </p:blipFill>
        <p:spPr>
          <a:xfrm>
            <a:off x="2446357" y="2345159"/>
            <a:ext cx="1388450" cy="1618377"/>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1601636" y="2172582"/>
            <a:ext cx="1069499" cy="1862048"/>
          </a:xfrm>
          <a:prstGeom prst="rect">
            <a:avLst/>
          </a:prstGeom>
          <a:noFill/>
        </p:spPr>
        <p:txBody>
          <a:bodyPr wrap="square" rtlCol="0">
            <a:spAutoFit/>
          </a:bodyPr>
          <a:lstStyle/>
          <a:p>
            <a:pPr algn="ctr"/>
            <a:r>
              <a:rPr lang="en-US" sz="11500" dirty="0" smtClean="0">
                <a:solidFill>
                  <a:srgbClr val="FF0000"/>
                </a:solidFill>
              </a:rPr>
              <a:t>+</a:t>
            </a:r>
            <a:endParaRPr lang="en-US" sz="11500" dirty="0">
              <a:solidFill>
                <a:srgbClr val="FF0000"/>
              </a:solidFill>
            </a:endParaRPr>
          </a:p>
        </p:txBody>
      </p:sp>
      <p:grpSp>
        <p:nvGrpSpPr>
          <p:cNvPr id="2" name="Group 13"/>
          <p:cNvGrpSpPr/>
          <p:nvPr/>
        </p:nvGrpSpPr>
        <p:grpSpPr>
          <a:xfrm>
            <a:off x="74699" y="217268"/>
            <a:ext cx="3760108" cy="937902"/>
            <a:chOff x="5096481" y="406674"/>
            <a:chExt cx="3760108" cy="937902"/>
          </a:xfrm>
        </p:grpSpPr>
        <p:sp>
          <p:nvSpPr>
            <p:cNvPr id="14" name="TextBox 13"/>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EALTH  -</a:t>
              </a:r>
            </a:p>
          </p:txBody>
        </p:sp>
        <p:sp>
          <p:nvSpPr>
            <p:cNvPr id="15" name="TextBox 14"/>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Better Living</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BALANCE</a:t>
            </a:r>
            <a:endParaRPr lang="en-US" sz="3600" dirty="0">
              <a:solidFill>
                <a:schemeClr val="bg1"/>
              </a:solidFill>
              <a:latin typeface="InkyDinky"/>
              <a:cs typeface="InkyDinky"/>
            </a:endParaRPr>
          </a:p>
        </p:txBody>
      </p:sp>
      <p:sp>
        <p:nvSpPr>
          <p:cNvPr id="18" name="TextBox 17"/>
          <p:cNvSpPr txBox="1"/>
          <p:nvPr/>
        </p:nvSpPr>
        <p:spPr>
          <a:xfrm>
            <a:off x="303461" y="4052411"/>
            <a:ext cx="1256400" cy="646331"/>
          </a:xfrm>
          <a:prstGeom prst="rect">
            <a:avLst/>
          </a:prstGeom>
          <a:noFill/>
        </p:spPr>
        <p:txBody>
          <a:bodyPr wrap="square" rtlCol="0">
            <a:spAutoFit/>
          </a:bodyPr>
          <a:lstStyle/>
          <a:p>
            <a:pPr algn="ctr"/>
            <a:r>
              <a:rPr lang="en-US" dirty="0" smtClean="0">
                <a:solidFill>
                  <a:schemeClr val="tx2">
                    <a:lumMod val="20000"/>
                    <a:lumOff val="80000"/>
                  </a:schemeClr>
                </a:solidFill>
                <a:latin typeface="BlackJackRegular"/>
                <a:cs typeface="BlackJackRegular"/>
              </a:rPr>
              <a:t>Love</a:t>
            </a:r>
          </a:p>
          <a:p>
            <a:pPr algn="ctr"/>
            <a:endParaRPr lang="en-US" dirty="0"/>
          </a:p>
        </p:txBody>
      </p:sp>
      <p:sp>
        <p:nvSpPr>
          <p:cNvPr id="19" name="TextBox 18"/>
          <p:cNvSpPr txBox="1"/>
          <p:nvPr/>
        </p:nvSpPr>
        <p:spPr>
          <a:xfrm>
            <a:off x="2583631" y="4052411"/>
            <a:ext cx="1256400" cy="646331"/>
          </a:xfrm>
          <a:prstGeom prst="rect">
            <a:avLst/>
          </a:prstGeom>
          <a:noFill/>
        </p:spPr>
        <p:txBody>
          <a:bodyPr wrap="square" rtlCol="0">
            <a:spAutoFit/>
          </a:bodyPr>
          <a:lstStyle/>
          <a:p>
            <a:pPr algn="ctr"/>
            <a:r>
              <a:rPr lang="en-US" dirty="0" smtClean="0">
                <a:solidFill>
                  <a:schemeClr val="tx2">
                    <a:lumMod val="20000"/>
                    <a:lumOff val="80000"/>
                  </a:schemeClr>
                </a:solidFill>
                <a:latin typeface="BlackJackRegular"/>
                <a:cs typeface="BlackJackRegular"/>
              </a:rPr>
              <a:t>Service</a:t>
            </a:r>
          </a:p>
          <a:p>
            <a:pPr algn="ctr"/>
            <a:endParaRPr lang="en-US" dirty="0"/>
          </a:p>
        </p:txBody>
      </p:sp>
      <p:sp>
        <p:nvSpPr>
          <p:cNvPr id="23" name="TextBox 22"/>
          <p:cNvSpPr txBox="1"/>
          <p:nvPr/>
        </p:nvSpPr>
        <p:spPr>
          <a:xfrm>
            <a:off x="5046957" y="4225899"/>
            <a:ext cx="4097043" cy="584776"/>
          </a:xfrm>
          <a:prstGeom prst="rect">
            <a:avLst/>
          </a:prstGeom>
          <a:noFill/>
        </p:spPr>
        <p:txBody>
          <a:bodyPr wrap="square" rtlCol="0">
            <a:spAutoFit/>
          </a:bodyPr>
          <a:lstStyle/>
          <a:p>
            <a:pPr algn="r"/>
            <a:r>
              <a:rPr lang="en-US" sz="3200" dirty="0" smtClean="0">
                <a:solidFill>
                  <a:schemeClr val="accent3">
                    <a:lumMod val="40000"/>
                    <a:lumOff val="60000"/>
                  </a:schemeClr>
                </a:solidFill>
                <a:latin typeface="BlackJackRegular"/>
                <a:cs typeface="BlackJackRegular"/>
              </a:rPr>
              <a:t>Romans 10:1-3.</a:t>
            </a:r>
            <a:endParaRPr lang="en-US" sz="3200" dirty="0">
              <a:solidFill>
                <a:schemeClr val="accent3">
                  <a:lumMod val="40000"/>
                  <a:lumOff val="60000"/>
                </a:schemeClr>
              </a:solidFill>
              <a:latin typeface="BlackJackRegular"/>
              <a:cs typeface="BlackJackRegular"/>
            </a:endParaRPr>
          </a:p>
        </p:txBody>
      </p:sp>
      <p:pic>
        <p:nvPicPr>
          <p:cNvPr id="13" name="Picture 12" descr="hands-in-the-air.jpg"/>
          <p:cNvPicPr>
            <a:picLocks noChangeAspect="1"/>
          </p:cNvPicPr>
          <p:nvPr/>
        </p:nvPicPr>
        <p:blipFill>
          <a:blip r:embed="rId2"/>
          <a:srcRect l="28888" r="14018"/>
          <a:stretch>
            <a:fillRect/>
          </a:stretch>
        </p:blipFill>
        <p:spPr>
          <a:xfrm>
            <a:off x="2446357" y="2345159"/>
            <a:ext cx="1388450" cy="1618377"/>
          </a:xfrm>
          <a:prstGeom prst="rect">
            <a:avLst/>
          </a:prstGeom>
        </p:spPr>
      </p:pic>
      <p:pic>
        <p:nvPicPr>
          <p:cNvPr id="17" name="Picture 16" descr="heart.jpeg"/>
          <p:cNvPicPr>
            <a:picLocks noChangeAspect="1"/>
          </p:cNvPicPr>
          <p:nvPr/>
        </p:nvPicPr>
        <p:blipFill>
          <a:blip r:embed="rId3"/>
          <a:stretch>
            <a:fillRect/>
          </a:stretch>
        </p:blipFill>
        <p:spPr>
          <a:xfrm>
            <a:off x="140330" y="2331193"/>
            <a:ext cx="1419531" cy="1703437"/>
          </a:xfrm>
          <a:prstGeom prst="rect">
            <a:avLst/>
          </a:prstGeom>
        </p:spPr>
      </p:pic>
      <p:sp>
        <p:nvSpPr>
          <p:cNvPr id="20" name="TextBox 19"/>
          <p:cNvSpPr txBox="1"/>
          <p:nvPr/>
        </p:nvSpPr>
        <p:spPr>
          <a:xfrm>
            <a:off x="4110882" y="1139134"/>
            <a:ext cx="4853583" cy="3046988"/>
          </a:xfrm>
          <a:prstGeom prst="rect">
            <a:avLst/>
          </a:prstGeom>
          <a:noFill/>
        </p:spPr>
        <p:txBody>
          <a:bodyPr wrap="square" rtlCol="0">
            <a:spAutoFit/>
          </a:bodyPr>
          <a:lstStyle/>
          <a:p>
            <a:r>
              <a:rPr lang="en-US" sz="2400" dirty="0" smtClean="0">
                <a:solidFill>
                  <a:schemeClr val="bg1"/>
                </a:solidFill>
                <a:latin typeface="InkyDinky"/>
                <a:cs typeface="InkyDinky"/>
              </a:rPr>
              <a:t>Brethren, my heart’s desire and prayer to God for Israel is that they may be saved. </a:t>
            </a:r>
            <a:r>
              <a:rPr lang="en-US" sz="2400" baseline="30000" dirty="0" smtClean="0">
                <a:solidFill>
                  <a:schemeClr val="bg1"/>
                </a:solidFill>
                <a:latin typeface="InkyDinky"/>
                <a:cs typeface="InkyDinky"/>
              </a:rPr>
              <a:t>2</a:t>
            </a:r>
            <a:r>
              <a:rPr lang="en-US" sz="2400" dirty="0" smtClean="0">
                <a:solidFill>
                  <a:schemeClr val="bg1"/>
                </a:solidFill>
                <a:latin typeface="InkyDinky"/>
                <a:cs typeface="InkyDinky"/>
              </a:rPr>
              <a:t> For I bear them witness that they have a zeal for God, but not according to knowledge. </a:t>
            </a:r>
            <a:r>
              <a:rPr lang="en-US" sz="2400" baseline="30000" dirty="0" smtClean="0">
                <a:solidFill>
                  <a:schemeClr val="bg1"/>
                </a:solidFill>
                <a:latin typeface="InkyDinky"/>
                <a:cs typeface="InkyDinky"/>
              </a:rPr>
              <a:t>3</a:t>
            </a:r>
            <a:r>
              <a:rPr lang="en-US" sz="2400" dirty="0" smtClean="0">
                <a:solidFill>
                  <a:schemeClr val="bg1"/>
                </a:solidFill>
                <a:latin typeface="InkyDinky"/>
                <a:cs typeface="InkyDinky"/>
              </a:rPr>
              <a:t> For they being ignorant of God’s righteousness, and seeking to establish their own righteousness, have not submitted to the righteousness of God.</a:t>
            </a:r>
            <a:endParaRPr lang="en-US" sz="2400" dirty="0">
              <a:solidFill>
                <a:srgbClr val="FF0000"/>
              </a:solidFill>
              <a:latin typeface="InkyDinky"/>
              <a:cs typeface="InkyDinky"/>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20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0" grpId="0"/>
    </p:bld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1601636" y="2172582"/>
            <a:ext cx="1069499" cy="1862048"/>
          </a:xfrm>
          <a:prstGeom prst="rect">
            <a:avLst/>
          </a:prstGeom>
          <a:noFill/>
        </p:spPr>
        <p:txBody>
          <a:bodyPr wrap="square" rtlCol="0">
            <a:spAutoFit/>
          </a:bodyPr>
          <a:lstStyle/>
          <a:p>
            <a:pPr algn="ctr"/>
            <a:r>
              <a:rPr lang="en-US" sz="11500" dirty="0" smtClean="0">
                <a:solidFill>
                  <a:srgbClr val="FF0000"/>
                </a:solidFill>
              </a:rPr>
              <a:t>+</a:t>
            </a:r>
            <a:endParaRPr lang="en-US" sz="11500" dirty="0">
              <a:solidFill>
                <a:srgbClr val="FF0000"/>
              </a:solidFill>
            </a:endParaRPr>
          </a:p>
        </p:txBody>
      </p:sp>
      <p:sp>
        <p:nvSpPr>
          <p:cNvPr id="8" name="TextBox 7"/>
          <p:cNvSpPr txBox="1"/>
          <p:nvPr/>
        </p:nvSpPr>
        <p:spPr>
          <a:xfrm>
            <a:off x="3840031" y="2172582"/>
            <a:ext cx="1069499" cy="1862048"/>
          </a:xfrm>
          <a:prstGeom prst="rect">
            <a:avLst/>
          </a:prstGeom>
          <a:noFill/>
        </p:spPr>
        <p:txBody>
          <a:bodyPr wrap="square" rtlCol="0">
            <a:spAutoFit/>
          </a:bodyPr>
          <a:lstStyle/>
          <a:p>
            <a:pPr algn="ctr"/>
            <a:r>
              <a:rPr lang="en-US" sz="11500" dirty="0" smtClean="0">
                <a:solidFill>
                  <a:srgbClr val="FF0000"/>
                </a:solidFill>
              </a:rPr>
              <a:t>+</a:t>
            </a:r>
            <a:endParaRPr lang="en-US" sz="11500" dirty="0">
              <a:solidFill>
                <a:srgbClr val="FF0000"/>
              </a:solidFill>
            </a:endParaRPr>
          </a:p>
        </p:txBody>
      </p:sp>
      <p:sp>
        <p:nvSpPr>
          <p:cNvPr id="9" name="TextBox 8"/>
          <p:cNvSpPr txBox="1"/>
          <p:nvPr/>
        </p:nvSpPr>
        <p:spPr>
          <a:xfrm>
            <a:off x="6051350" y="2172582"/>
            <a:ext cx="1069499" cy="1862048"/>
          </a:xfrm>
          <a:prstGeom prst="rect">
            <a:avLst/>
          </a:prstGeom>
          <a:noFill/>
        </p:spPr>
        <p:txBody>
          <a:bodyPr wrap="square" rtlCol="0">
            <a:spAutoFit/>
          </a:bodyPr>
          <a:lstStyle/>
          <a:p>
            <a:pPr algn="ctr"/>
            <a:r>
              <a:rPr lang="en-US" sz="11500" dirty="0" smtClean="0">
                <a:solidFill>
                  <a:srgbClr val="FF0000"/>
                </a:solidFill>
              </a:rPr>
              <a:t>=</a:t>
            </a:r>
            <a:endParaRPr lang="en-US" sz="11500" dirty="0">
              <a:solidFill>
                <a:srgbClr val="FF0000"/>
              </a:solidFill>
            </a:endParaRPr>
          </a:p>
        </p:txBody>
      </p:sp>
      <p:grpSp>
        <p:nvGrpSpPr>
          <p:cNvPr id="13" name="Group 13"/>
          <p:cNvGrpSpPr/>
          <p:nvPr/>
        </p:nvGrpSpPr>
        <p:grpSpPr>
          <a:xfrm>
            <a:off x="74699" y="217268"/>
            <a:ext cx="3760108" cy="937902"/>
            <a:chOff x="5096481" y="406674"/>
            <a:chExt cx="3760108" cy="937902"/>
          </a:xfrm>
        </p:grpSpPr>
        <p:sp>
          <p:nvSpPr>
            <p:cNvPr id="14" name="TextBox 13"/>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EALTH  -</a:t>
              </a:r>
            </a:p>
          </p:txBody>
        </p:sp>
        <p:sp>
          <p:nvSpPr>
            <p:cNvPr id="15" name="TextBox 14"/>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Better Living</a:t>
              </a:r>
              <a:endParaRPr lang="en-US" dirty="0">
                <a:solidFill>
                  <a:schemeClr val="tx2">
                    <a:lumMod val="20000"/>
                    <a:lumOff val="80000"/>
                  </a:schemeClr>
                </a:solidFill>
                <a:latin typeface="BlackJackRegular"/>
                <a:cs typeface="BlackJackRegular"/>
              </a:endParaRPr>
            </a:p>
          </p:txBody>
        </p:sp>
      </p:grpSp>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BALANCE</a:t>
            </a:r>
            <a:endParaRPr lang="en-US" sz="3600" dirty="0">
              <a:solidFill>
                <a:schemeClr val="bg1"/>
              </a:solidFill>
              <a:latin typeface="InkyDinky"/>
              <a:cs typeface="InkyDinky"/>
            </a:endParaRPr>
          </a:p>
        </p:txBody>
      </p:sp>
      <p:sp>
        <p:nvSpPr>
          <p:cNvPr id="17" name="TextBox 16"/>
          <p:cNvSpPr txBox="1"/>
          <p:nvPr/>
        </p:nvSpPr>
        <p:spPr>
          <a:xfrm>
            <a:off x="431623" y="1361289"/>
            <a:ext cx="8324893"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TO BE A HEALTHY CHRISTIAN, ONE MUST HAVE BALANCE.</a:t>
            </a:r>
            <a:endParaRPr lang="en-US" sz="2800" dirty="0">
              <a:solidFill>
                <a:schemeClr val="tx2">
                  <a:lumMod val="20000"/>
                  <a:lumOff val="80000"/>
                </a:schemeClr>
              </a:solidFill>
              <a:latin typeface="InkyDinky"/>
              <a:cs typeface="InkyDinky"/>
            </a:endParaRPr>
          </a:p>
        </p:txBody>
      </p:sp>
      <p:grpSp>
        <p:nvGrpSpPr>
          <p:cNvPr id="22" name="Group 21"/>
          <p:cNvGrpSpPr/>
          <p:nvPr/>
        </p:nvGrpSpPr>
        <p:grpSpPr>
          <a:xfrm>
            <a:off x="303461" y="2331193"/>
            <a:ext cx="1584908" cy="2367549"/>
            <a:chOff x="303461" y="2331193"/>
            <a:chExt cx="1584908" cy="2367549"/>
          </a:xfrm>
        </p:grpSpPr>
        <p:pic>
          <p:nvPicPr>
            <p:cNvPr id="4" name="Picture 3" descr="brain head.png"/>
            <p:cNvPicPr>
              <a:picLocks noChangeAspect="1"/>
            </p:cNvPicPr>
            <p:nvPr/>
          </p:nvPicPr>
          <p:blipFill>
            <a:blip r:embed="rId2"/>
            <a:stretch>
              <a:fillRect/>
            </a:stretch>
          </p:blipFill>
          <p:spPr>
            <a:xfrm flipH="1">
              <a:off x="345236" y="2331193"/>
              <a:ext cx="1543133" cy="1715575"/>
            </a:xfrm>
            <a:prstGeom prst="rect">
              <a:avLst/>
            </a:prstGeom>
          </p:spPr>
        </p:pic>
        <p:sp>
          <p:nvSpPr>
            <p:cNvPr id="18" name="TextBox 17"/>
            <p:cNvSpPr txBox="1"/>
            <p:nvPr/>
          </p:nvSpPr>
          <p:spPr>
            <a:xfrm>
              <a:off x="303461" y="4052411"/>
              <a:ext cx="1256400" cy="646331"/>
            </a:xfrm>
            <a:prstGeom prst="rect">
              <a:avLst/>
            </a:prstGeom>
            <a:noFill/>
          </p:spPr>
          <p:txBody>
            <a:bodyPr wrap="square" rtlCol="0">
              <a:spAutoFit/>
            </a:bodyPr>
            <a:lstStyle/>
            <a:p>
              <a:pPr algn="ctr"/>
              <a:r>
                <a:rPr lang="en-US" dirty="0" smtClean="0">
                  <a:solidFill>
                    <a:schemeClr val="tx2">
                      <a:lumMod val="20000"/>
                      <a:lumOff val="80000"/>
                    </a:schemeClr>
                  </a:solidFill>
                  <a:latin typeface="BlackJackRegular"/>
                  <a:cs typeface="BlackJackRegular"/>
                </a:rPr>
                <a:t>Knowledge</a:t>
              </a:r>
            </a:p>
            <a:p>
              <a:pPr algn="ctr"/>
              <a:endParaRPr lang="en-US" dirty="0"/>
            </a:p>
          </p:txBody>
        </p:sp>
      </p:grpSp>
      <p:grpSp>
        <p:nvGrpSpPr>
          <p:cNvPr id="23" name="Group 22"/>
          <p:cNvGrpSpPr/>
          <p:nvPr/>
        </p:nvGrpSpPr>
        <p:grpSpPr>
          <a:xfrm>
            <a:off x="2462275" y="2331193"/>
            <a:ext cx="1419531" cy="2367549"/>
            <a:chOff x="2462275" y="2331193"/>
            <a:chExt cx="1419531" cy="2367549"/>
          </a:xfrm>
        </p:grpSpPr>
        <p:pic>
          <p:nvPicPr>
            <p:cNvPr id="6" name="Picture 5" descr="heart.jpeg"/>
            <p:cNvPicPr>
              <a:picLocks noChangeAspect="1"/>
            </p:cNvPicPr>
            <p:nvPr/>
          </p:nvPicPr>
          <p:blipFill>
            <a:blip r:embed="rId3"/>
            <a:stretch>
              <a:fillRect/>
            </a:stretch>
          </p:blipFill>
          <p:spPr>
            <a:xfrm>
              <a:off x="2462275" y="2331193"/>
              <a:ext cx="1419531" cy="1703437"/>
            </a:xfrm>
            <a:prstGeom prst="rect">
              <a:avLst/>
            </a:prstGeom>
          </p:spPr>
        </p:pic>
        <p:sp>
          <p:nvSpPr>
            <p:cNvPr id="19" name="TextBox 18"/>
            <p:cNvSpPr txBox="1"/>
            <p:nvPr/>
          </p:nvSpPr>
          <p:spPr>
            <a:xfrm>
              <a:off x="2583631" y="4052411"/>
              <a:ext cx="1256400" cy="646331"/>
            </a:xfrm>
            <a:prstGeom prst="rect">
              <a:avLst/>
            </a:prstGeom>
            <a:noFill/>
          </p:spPr>
          <p:txBody>
            <a:bodyPr wrap="square" rtlCol="0">
              <a:spAutoFit/>
            </a:bodyPr>
            <a:lstStyle/>
            <a:p>
              <a:pPr algn="ctr"/>
              <a:r>
                <a:rPr lang="en-US" dirty="0" smtClean="0">
                  <a:solidFill>
                    <a:schemeClr val="tx2">
                      <a:lumMod val="20000"/>
                      <a:lumOff val="80000"/>
                    </a:schemeClr>
                  </a:solidFill>
                  <a:latin typeface="BlackJackRegular"/>
                  <a:cs typeface="BlackJackRegular"/>
                </a:rPr>
                <a:t>Love</a:t>
              </a:r>
            </a:p>
            <a:p>
              <a:pPr algn="ctr"/>
              <a:endParaRPr lang="en-US" dirty="0"/>
            </a:p>
          </p:txBody>
        </p:sp>
      </p:grpSp>
      <p:grpSp>
        <p:nvGrpSpPr>
          <p:cNvPr id="24" name="Group 23"/>
          <p:cNvGrpSpPr/>
          <p:nvPr/>
        </p:nvGrpSpPr>
        <p:grpSpPr>
          <a:xfrm>
            <a:off x="4635833" y="2192254"/>
            <a:ext cx="1580625" cy="2506488"/>
            <a:chOff x="4635833" y="2192254"/>
            <a:chExt cx="1580625" cy="2506488"/>
          </a:xfrm>
        </p:grpSpPr>
        <p:pic>
          <p:nvPicPr>
            <p:cNvPr id="7" name="Picture 6" descr="hands-in-the-air.jpg"/>
            <p:cNvPicPr>
              <a:picLocks noChangeAspect="1"/>
            </p:cNvPicPr>
            <p:nvPr/>
          </p:nvPicPr>
          <p:blipFill>
            <a:blip r:embed="rId4"/>
            <a:srcRect l="28888" r="14018"/>
            <a:stretch>
              <a:fillRect/>
            </a:stretch>
          </p:blipFill>
          <p:spPr>
            <a:xfrm>
              <a:off x="4635833" y="2192254"/>
              <a:ext cx="1580625" cy="1842376"/>
            </a:xfrm>
            <a:prstGeom prst="rect">
              <a:avLst/>
            </a:prstGeom>
          </p:spPr>
        </p:pic>
        <p:sp>
          <p:nvSpPr>
            <p:cNvPr id="20" name="TextBox 19"/>
            <p:cNvSpPr txBox="1"/>
            <p:nvPr/>
          </p:nvSpPr>
          <p:spPr>
            <a:xfrm>
              <a:off x="4909530" y="4052411"/>
              <a:ext cx="1256400" cy="646331"/>
            </a:xfrm>
            <a:prstGeom prst="rect">
              <a:avLst/>
            </a:prstGeom>
            <a:noFill/>
          </p:spPr>
          <p:txBody>
            <a:bodyPr wrap="square" rtlCol="0">
              <a:spAutoFit/>
            </a:bodyPr>
            <a:lstStyle/>
            <a:p>
              <a:pPr algn="ctr"/>
              <a:r>
                <a:rPr lang="en-US" dirty="0" smtClean="0">
                  <a:solidFill>
                    <a:schemeClr val="tx2">
                      <a:lumMod val="20000"/>
                      <a:lumOff val="80000"/>
                    </a:schemeClr>
                  </a:solidFill>
                  <a:latin typeface="BlackJackRegular"/>
                  <a:cs typeface="BlackJackRegular"/>
                </a:rPr>
                <a:t>Service</a:t>
              </a:r>
            </a:p>
            <a:p>
              <a:pPr algn="ctr"/>
              <a:endParaRPr lang="en-US" dirty="0"/>
            </a:p>
          </p:txBody>
        </p:sp>
      </p:grpSp>
      <p:grpSp>
        <p:nvGrpSpPr>
          <p:cNvPr id="25" name="Group 24"/>
          <p:cNvGrpSpPr/>
          <p:nvPr/>
        </p:nvGrpSpPr>
        <p:grpSpPr>
          <a:xfrm>
            <a:off x="7314665" y="2581730"/>
            <a:ext cx="1444435" cy="2342806"/>
            <a:chOff x="7314665" y="2581730"/>
            <a:chExt cx="1444435" cy="2342806"/>
          </a:xfrm>
        </p:grpSpPr>
        <p:pic>
          <p:nvPicPr>
            <p:cNvPr id="12" name="Picture 11" descr="Smiley.png"/>
            <p:cNvPicPr>
              <a:picLocks noChangeAspect="1"/>
            </p:cNvPicPr>
            <p:nvPr/>
          </p:nvPicPr>
          <p:blipFill>
            <a:blip r:embed="rId5"/>
            <a:stretch>
              <a:fillRect/>
            </a:stretch>
          </p:blipFill>
          <p:spPr>
            <a:xfrm>
              <a:off x="7314665" y="2581730"/>
              <a:ext cx="1444435" cy="1452900"/>
            </a:xfrm>
            <a:prstGeom prst="rect">
              <a:avLst/>
            </a:prstGeom>
          </p:spPr>
        </p:pic>
        <p:sp>
          <p:nvSpPr>
            <p:cNvPr id="21" name="TextBox 20"/>
            <p:cNvSpPr txBox="1"/>
            <p:nvPr/>
          </p:nvSpPr>
          <p:spPr>
            <a:xfrm>
              <a:off x="7423280" y="4001206"/>
              <a:ext cx="1256400" cy="923330"/>
            </a:xfrm>
            <a:prstGeom prst="rect">
              <a:avLst/>
            </a:prstGeom>
            <a:noFill/>
          </p:spPr>
          <p:txBody>
            <a:bodyPr wrap="square" rtlCol="0">
              <a:spAutoFit/>
            </a:bodyPr>
            <a:lstStyle/>
            <a:p>
              <a:pPr algn="ctr"/>
              <a:r>
                <a:rPr lang="en-US" dirty="0" smtClean="0">
                  <a:solidFill>
                    <a:schemeClr val="tx2">
                      <a:lumMod val="20000"/>
                      <a:lumOff val="80000"/>
                    </a:schemeClr>
                  </a:solidFill>
                  <a:latin typeface="BlackJackRegular"/>
                  <a:cs typeface="BlackJackRegular"/>
                </a:rPr>
                <a:t>Healthy Christian</a:t>
              </a:r>
            </a:p>
            <a:p>
              <a:pPr algn="ctr"/>
              <a:endParaRPr lang="en-US" dirty="0"/>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1000"/>
                                        <p:tgtEl>
                                          <p:spTgt spid="22"/>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000"/>
                                        <p:tgtEl>
                                          <p:spTgt spid="5"/>
                                        </p:tgtEl>
                                      </p:cBhvr>
                                    </p:animEffect>
                                  </p:childTnLst>
                                </p:cTn>
                              </p:par>
                            </p:childTnLst>
                          </p:cTn>
                        </p:par>
                        <p:par>
                          <p:cTn id="17" fill="hold">
                            <p:stCondLst>
                              <p:cond delay="2000"/>
                            </p:stCondLst>
                            <p:childTnLst>
                              <p:par>
                                <p:cTn id="18" presetID="10" presetClass="entr" presetSubtype="0" fill="hold"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1000"/>
                                        <p:tgtEl>
                                          <p:spTgt spid="23"/>
                                        </p:tgtEl>
                                      </p:cBhvr>
                                    </p:animEffect>
                                  </p:childTnLst>
                                </p:cTn>
                              </p:par>
                            </p:childTnLst>
                          </p:cTn>
                        </p:par>
                        <p:par>
                          <p:cTn id="21" fill="hold">
                            <p:stCondLst>
                              <p:cond delay="3000"/>
                            </p:stCondLst>
                            <p:childTnLst>
                              <p:par>
                                <p:cTn id="22" presetID="10"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childTnLst>
                                </p:cTn>
                              </p:par>
                            </p:childTnLst>
                          </p:cTn>
                        </p:par>
                        <p:par>
                          <p:cTn id="25" fill="hold">
                            <p:stCondLst>
                              <p:cond delay="4000"/>
                            </p:stCondLst>
                            <p:childTnLst>
                              <p:par>
                                <p:cTn id="26" presetID="10" presetClass="entr" presetSubtype="0" fill="hold"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1000"/>
                                        <p:tgtEl>
                                          <p:spTgt spid="24"/>
                                        </p:tgtEl>
                                      </p:cBhvr>
                                    </p:animEffect>
                                  </p:childTnLst>
                                </p:cTn>
                              </p:par>
                            </p:childTnLst>
                          </p:cTn>
                        </p:par>
                        <p:par>
                          <p:cTn id="29" fill="hold">
                            <p:stCondLst>
                              <p:cond delay="5000"/>
                            </p:stCondLst>
                            <p:childTnLst>
                              <p:par>
                                <p:cTn id="30" presetID="10" presetClass="entr" presetSubtype="0"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childTnLst>
                                </p:cTn>
                              </p:par>
                            </p:childTnLst>
                          </p:cTn>
                        </p:par>
                        <p:par>
                          <p:cTn id="33" fill="hold">
                            <p:stCondLst>
                              <p:cond delay="6000"/>
                            </p:stCondLst>
                            <p:childTnLst>
                              <p:par>
                                <p:cTn id="34" presetID="10" presetClass="entr" presetSubtype="0" fill="hold"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7" grpId="0"/>
    </p:bld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5129681" y="406674"/>
            <a:ext cx="3726908" cy="4452501"/>
          </a:xfrm>
          <a:prstGeom prst="rect">
            <a:avLst/>
          </a:prstGeom>
          <a:noFill/>
        </p:spPr>
        <p:txBody>
          <a:bodyPr wrap="square" rtlCol="0">
            <a:spAutoFit/>
          </a:bodyPr>
          <a:lstStyle/>
          <a:p>
            <a:pPr algn="ct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a:t>
            </a:r>
          </a:p>
          <a:p>
            <a:pPr algn="ctr">
              <a:lnSpc>
                <a:spcPts val="4700"/>
              </a:lnSpc>
            </a:pPr>
            <a:endParaRPr lang="en-US" sz="3200" dirty="0" smtClean="0">
              <a:solidFill>
                <a:schemeClr val="bg1"/>
              </a:solidFill>
              <a:latin typeface="InkyDinky"/>
              <a:cs typeface="InkyDinky"/>
            </a:endParaRPr>
          </a:p>
          <a:p>
            <a:pPr algn="ct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EART</a:t>
            </a:r>
          </a:p>
          <a:p>
            <a:pPr algn="ctr">
              <a:lnSpc>
                <a:spcPts val="4700"/>
              </a:lnSpc>
            </a:pPr>
            <a:endParaRPr lang="en-US" sz="3200" dirty="0" smtClean="0">
              <a:solidFill>
                <a:schemeClr val="bg1"/>
              </a:solidFill>
              <a:latin typeface="InkyDinky"/>
              <a:cs typeface="InkyDinky"/>
            </a:endParaRPr>
          </a:p>
          <a:p>
            <a:pPr algn="ct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ANDS</a:t>
            </a:r>
          </a:p>
          <a:p>
            <a:pPr algn="ctr">
              <a:lnSpc>
                <a:spcPts val="4700"/>
              </a:lnSpc>
            </a:pPr>
            <a:endParaRPr lang="en-US" sz="3200" dirty="0" smtClean="0">
              <a:solidFill>
                <a:schemeClr val="bg1"/>
              </a:solidFill>
              <a:latin typeface="InkyDinky"/>
              <a:cs typeface="InkyDinky"/>
            </a:endParaRPr>
          </a:p>
          <a:p>
            <a:pPr algn="ct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EALTH</a:t>
            </a:r>
            <a:endParaRPr lang="en-US" sz="3200" dirty="0">
              <a:solidFill>
                <a:schemeClr val="bg1"/>
              </a:solidFill>
              <a:latin typeface="InkyDinky"/>
              <a:cs typeface="InkyDinky"/>
            </a:endParaRPr>
          </a:p>
        </p:txBody>
      </p:sp>
      <p:sp>
        <p:nvSpPr>
          <p:cNvPr id="4" name="TextBox 3"/>
          <p:cNvSpPr txBox="1"/>
          <p:nvPr/>
        </p:nvSpPr>
        <p:spPr>
          <a:xfrm>
            <a:off x="132807" y="1211893"/>
            <a:ext cx="4864073" cy="523220"/>
          </a:xfrm>
          <a:prstGeom prst="rect">
            <a:avLst/>
          </a:prstGeom>
          <a:noFill/>
        </p:spPr>
        <p:txBody>
          <a:bodyPr wrap="square" rtlCol="0">
            <a:spAutoFit/>
          </a:bodyPr>
          <a:lstStyle/>
          <a:p>
            <a:r>
              <a:rPr lang="en-US" sz="2800" dirty="0" smtClean="0">
                <a:solidFill>
                  <a:srgbClr val="FFFF00"/>
                </a:solidFill>
                <a:latin typeface="BlackJackRegular"/>
                <a:cs typeface="BlackJackRegular"/>
              </a:rPr>
              <a:t>The Christian</a:t>
            </a:r>
            <a:endParaRPr lang="en-US" sz="2800" dirty="0">
              <a:solidFill>
                <a:srgbClr val="FFFF00"/>
              </a:solidFill>
              <a:latin typeface="BlackJackRegular"/>
              <a:cs typeface="BlackJackRegular"/>
            </a:endParaRPr>
          </a:p>
        </p:txBody>
      </p:sp>
      <p:sp>
        <p:nvSpPr>
          <p:cNvPr id="7" name="TextBox 6"/>
          <p:cNvSpPr txBox="1"/>
          <p:nvPr/>
        </p:nvSpPr>
        <p:spPr>
          <a:xfrm>
            <a:off x="730440" y="1934330"/>
            <a:ext cx="4266440" cy="2215991"/>
          </a:xfrm>
          <a:prstGeom prst="rect">
            <a:avLst/>
          </a:prstGeom>
          <a:noFill/>
        </p:spPr>
        <p:txBody>
          <a:bodyPr wrap="square" rtlCol="0">
            <a:spAutoFit/>
          </a:bodyPr>
          <a:lstStyle/>
          <a:p>
            <a:r>
              <a:rPr lang="en-US" sz="13800" dirty="0" smtClean="0">
                <a:solidFill>
                  <a:srgbClr val="1B6940"/>
                </a:solidFill>
                <a:latin typeface="Due Date"/>
                <a:cs typeface="Due Date"/>
              </a:rPr>
              <a:t>4-H</a:t>
            </a:r>
            <a:endParaRPr lang="en-US" sz="13800" dirty="0">
              <a:solidFill>
                <a:srgbClr val="1B6940"/>
              </a:solidFill>
              <a:latin typeface="Due Date"/>
              <a:cs typeface="Due Date"/>
            </a:endParaRPr>
          </a:p>
        </p:txBody>
      </p:sp>
      <p:sp>
        <p:nvSpPr>
          <p:cNvPr id="10" name="TextBox 9"/>
          <p:cNvSpPr txBox="1"/>
          <p:nvPr/>
        </p:nvSpPr>
        <p:spPr>
          <a:xfrm>
            <a:off x="6150650"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sp>
        <p:nvSpPr>
          <p:cNvPr id="11" name="TextBox 10"/>
          <p:cNvSpPr txBox="1"/>
          <p:nvPr/>
        </p:nvSpPr>
        <p:spPr>
          <a:xfrm>
            <a:off x="6258550" y="2170660"/>
            <a:ext cx="1518985"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Greater Loyalty</a:t>
            </a:r>
            <a:endParaRPr lang="en-US" dirty="0">
              <a:solidFill>
                <a:schemeClr val="tx2">
                  <a:lumMod val="20000"/>
                  <a:lumOff val="80000"/>
                </a:schemeClr>
              </a:solidFill>
              <a:latin typeface="BlackJackRegular"/>
              <a:cs typeface="BlackJackRegular"/>
            </a:endParaRPr>
          </a:p>
        </p:txBody>
      </p:sp>
      <p:sp>
        <p:nvSpPr>
          <p:cNvPr id="12" name="TextBox 11"/>
          <p:cNvSpPr txBox="1"/>
          <p:nvPr/>
        </p:nvSpPr>
        <p:spPr>
          <a:xfrm>
            <a:off x="6269850" y="3374250"/>
            <a:ext cx="1518985"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Larger Service</a:t>
            </a:r>
            <a:endParaRPr lang="en-US" dirty="0">
              <a:solidFill>
                <a:schemeClr val="tx2">
                  <a:lumMod val="20000"/>
                  <a:lumOff val="80000"/>
                </a:schemeClr>
              </a:solidFill>
              <a:latin typeface="BlackJackRegular"/>
              <a:cs typeface="BlackJackRegular"/>
            </a:endParaRPr>
          </a:p>
        </p:txBody>
      </p:sp>
      <p:sp>
        <p:nvSpPr>
          <p:cNvPr id="13" name="TextBox 12"/>
          <p:cNvSpPr txBox="1"/>
          <p:nvPr/>
        </p:nvSpPr>
        <p:spPr>
          <a:xfrm>
            <a:off x="6333250" y="4547708"/>
            <a:ext cx="1518985"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Better Living</a:t>
            </a:r>
            <a:endParaRPr lang="en-US" dirty="0">
              <a:solidFill>
                <a:schemeClr val="tx2">
                  <a:lumMod val="20000"/>
                  <a:lumOff val="8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pic>
        <p:nvPicPr>
          <p:cNvPr id="4" name="Picture 3" descr="brain head.png"/>
          <p:cNvPicPr>
            <a:picLocks noChangeAspect="1"/>
          </p:cNvPicPr>
          <p:nvPr/>
        </p:nvPicPr>
        <p:blipFill>
          <a:blip r:embed="rId2"/>
          <a:stretch>
            <a:fillRect/>
          </a:stretch>
        </p:blipFill>
        <p:spPr>
          <a:xfrm flipH="1">
            <a:off x="345236" y="1195291"/>
            <a:ext cx="2564859" cy="2851477"/>
          </a:xfrm>
          <a:prstGeom prst="rect">
            <a:avLst/>
          </a:prstGeom>
        </p:spPr>
      </p:pic>
      <p:pic>
        <p:nvPicPr>
          <p:cNvPr id="6" name="Picture 5" descr="heart.jpeg"/>
          <p:cNvPicPr>
            <a:picLocks noChangeAspect="1"/>
          </p:cNvPicPr>
          <p:nvPr/>
        </p:nvPicPr>
        <p:blipFill>
          <a:blip r:embed="rId3"/>
          <a:stretch>
            <a:fillRect/>
          </a:stretch>
        </p:blipFill>
        <p:spPr>
          <a:xfrm>
            <a:off x="3381375" y="1177131"/>
            <a:ext cx="2381250" cy="2857500"/>
          </a:xfrm>
          <a:prstGeom prst="rect">
            <a:avLst/>
          </a:prstGeom>
        </p:spPr>
      </p:pic>
      <p:pic>
        <p:nvPicPr>
          <p:cNvPr id="7" name="Picture 6" descr="hands-in-the-air.jpg"/>
          <p:cNvPicPr>
            <a:picLocks noChangeAspect="1"/>
          </p:cNvPicPr>
          <p:nvPr/>
        </p:nvPicPr>
        <p:blipFill>
          <a:blip r:embed="rId4"/>
          <a:srcRect l="28888" r="14018"/>
          <a:stretch>
            <a:fillRect/>
          </a:stretch>
        </p:blipFill>
        <p:spPr>
          <a:xfrm>
            <a:off x="6524165" y="1177131"/>
            <a:ext cx="2390534" cy="2786406"/>
          </a:xfrm>
          <a:prstGeom prst="rect">
            <a:avLst/>
          </a:prstGeom>
        </p:spPr>
      </p:pic>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7" descr="4h.jpg"/>
          <p:cNvPicPr>
            <a:picLocks noChangeAspect="1"/>
          </p:cNvPicPr>
          <p:nvPr/>
        </p:nvPicPr>
        <p:blipFill>
          <a:blip r:embed="rId2"/>
          <a:stretch>
            <a:fillRect/>
          </a:stretch>
        </p:blipFill>
        <p:spPr>
          <a:xfrm>
            <a:off x="713420" y="324867"/>
            <a:ext cx="4142351" cy="4322453"/>
          </a:xfrm>
          <a:prstGeom prst="rect">
            <a:avLst/>
          </a:prstGeom>
        </p:spPr>
      </p:pic>
      <p:sp>
        <p:nvSpPr>
          <p:cNvPr id="9" name="TextBox 8"/>
          <p:cNvSpPr txBox="1"/>
          <p:nvPr/>
        </p:nvSpPr>
        <p:spPr>
          <a:xfrm>
            <a:off x="5129681" y="406674"/>
            <a:ext cx="3726908" cy="4452501"/>
          </a:xfrm>
          <a:prstGeom prst="rect">
            <a:avLst/>
          </a:prstGeom>
          <a:noFill/>
        </p:spPr>
        <p:txBody>
          <a:bodyPr wrap="square" rtlCol="0">
            <a:spAutoFit/>
          </a:bodyPr>
          <a:lstStyle/>
          <a:p>
            <a:pPr algn="ct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a:t>
            </a:r>
          </a:p>
          <a:p>
            <a:pPr algn="ctr">
              <a:lnSpc>
                <a:spcPts val="4700"/>
              </a:lnSpc>
            </a:pPr>
            <a:endParaRPr lang="en-US" sz="3200" dirty="0" smtClean="0">
              <a:solidFill>
                <a:schemeClr val="bg1"/>
              </a:solidFill>
              <a:latin typeface="InkyDinky"/>
              <a:cs typeface="InkyDinky"/>
            </a:endParaRPr>
          </a:p>
          <a:p>
            <a:pPr algn="ct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EART</a:t>
            </a:r>
          </a:p>
          <a:p>
            <a:pPr algn="ctr">
              <a:lnSpc>
                <a:spcPts val="4700"/>
              </a:lnSpc>
            </a:pPr>
            <a:endParaRPr lang="en-US" sz="3200" dirty="0" smtClean="0">
              <a:solidFill>
                <a:schemeClr val="bg1"/>
              </a:solidFill>
              <a:latin typeface="InkyDinky"/>
              <a:cs typeface="InkyDinky"/>
            </a:endParaRPr>
          </a:p>
          <a:p>
            <a:pPr algn="ct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ANDS</a:t>
            </a:r>
          </a:p>
          <a:p>
            <a:pPr algn="ctr">
              <a:lnSpc>
                <a:spcPts val="4700"/>
              </a:lnSpc>
            </a:pPr>
            <a:endParaRPr lang="en-US" sz="3200" dirty="0" smtClean="0">
              <a:solidFill>
                <a:schemeClr val="bg1"/>
              </a:solidFill>
              <a:latin typeface="InkyDinky"/>
              <a:cs typeface="InkyDinky"/>
            </a:endParaRPr>
          </a:p>
          <a:p>
            <a:pPr algn="ct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EALTH</a:t>
            </a:r>
            <a:endParaRPr lang="en-US" sz="3200" dirty="0">
              <a:solidFill>
                <a:schemeClr val="bg1"/>
              </a:solidFill>
              <a:latin typeface="InkyDinky"/>
              <a:cs typeface="InkyDinky"/>
            </a:endParaRPr>
          </a:p>
        </p:txBody>
      </p:sp>
      <p:sp>
        <p:nvSpPr>
          <p:cNvPr id="5" name="TextBox 4"/>
          <p:cNvSpPr txBox="1"/>
          <p:nvPr/>
        </p:nvSpPr>
        <p:spPr>
          <a:xfrm>
            <a:off x="6150650"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sp>
        <p:nvSpPr>
          <p:cNvPr id="6" name="TextBox 5"/>
          <p:cNvSpPr txBox="1"/>
          <p:nvPr/>
        </p:nvSpPr>
        <p:spPr>
          <a:xfrm>
            <a:off x="6258550" y="2170660"/>
            <a:ext cx="1518985"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Greater Loyalty</a:t>
            </a:r>
            <a:endParaRPr lang="en-US" dirty="0">
              <a:solidFill>
                <a:schemeClr val="tx2">
                  <a:lumMod val="20000"/>
                  <a:lumOff val="80000"/>
                </a:schemeClr>
              </a:solidFill>
              <a:latin typeface="BlackJackRegular"/>
              <a:cs typeface="BlackJackRegular"/>
            </a:endParaRPr>
          </a:p>
        </p:txBody>
      </p:sp>
      <p:sp>
        <p:nvSpPr>
          <p:cNvPr id="7" name="TextBox 6"/>
          <p:cNvSpPr txBox="1"/>
          <p:nvPr/>
        </p:nvSpPr>
        <p:spPr>
          <a:xfrm>
            <a:off x="6269850" y="3374250"/>
            <a:ext cx="1518985"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Larger Service</a:t>
            </a:r>
            <a:endParaRPr lang="en-US" dirty="0">
              <a:solidFill>
                <a:schemeClr val="tx2">
                  <a:lumMod val="20000"/>
                  <a:lumOff val="80000"/>
                </a:schemeClr>
              </a:solidFill>
              <a:latin typeface="BlackJackRegular"/>
              <a:cs typeface="BlackJackRegular"/>
            </a:endParaRPr>
          </a:p>
        </p:txBody>
      </p:sp>
      <p:sp>
        <p:nvSpPr>
          <p:cNvPr id="11" name="TextBox 10"/>
          <p:cNvSpPr txBox="1"/>
          <p:nvPr/>
        </p:nvSpPr>
        <p:spPr>
          <a:xfrm>
            <a:off x="6333250" y="4547708"/>
            <a:ext cx="1518985"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Better Living</a:t>
            </a:r>
            <a:endParaRPr lang="en-US" dirty="0">
              <a:solidFill>
                <a:schemeClr val="tx2">
                  <a:lumMod val="20000"/>
                  <a:lumOff val="80000"/>
                </a:schemeClr>
              </a:solidFill>
              <a:latin typeface="BlackJackRegular"/>
              <a:cs typeface="BlackJackRegular"/>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5129681" y="406674"/>
            <a:ext cx="3726908" cy="748496"/>
          </a:xfrm>
          <a:prstGeom prst="rect">
            <a:avLst/>
          </a:prstGeom>
          <a:noFill/>
        </p:spPr>
        <p:txBody>
          <a:bodyPr wrap="square" rtlCol="0">
            <a:spAutoFit/>
          </a:bodyPr>
          <a:lstStyle/>
          <a:p>
            <a:pPr algn="ct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a:t>
            </a:r>
          </a:p>
        </p:txBody>
      </p:sp>
      <p:sp>
        <p:nvSpPr>
          <p:cNvPr id="4" name="TextBox 3"/>
          <p:cNvSpPr txBox="1"/>
          <p:nvPr/>
        </p:nvSpPr>
        <p:spPr>
          <a:xfrm>
            <a:off x="132807" y="1211893"/>
            <a:ext cx="4864073" cy="523220"/>
          </a:xfrm>
          <a:prstGeom prst="rect">
            <a:avLst/>
          </a:prstGeom>
          <a:noFill/>
        </p:spPr>
        <p:txBody>
          <a:bodyPr wrap="square" rtlCol="0">
            <a:spAutoFit/>
          </a:bodyPr>
          <a:lstStyle/>
          <a:p>
            <a:r>
              <a:rPr lang="en-US" sz="2800" dirty="0" smtClean="0">
                <a:solidFill>
                  <a:srgbClr val="FFFF00"/>
                </a:solidFill>
                <a:latin typeface="BlackJackRegular"/>
                <a:cs typeface="BlackJackRegular"/>
              </a:rPr>
              <a:t>The Christian</a:t>
            </a:r>
            <a:endParaRPr lang="en-US" sz="2800" dirty="0">
              <a:solidFill>
                <a:srgbClr val="FFFF00"/>
              </a:solidFill>
              <a:latin typeface="BlackJackRegular"/>
              <a:cs typeface="BlackJackRegular"/>
            </a:endParaRPr>
          </a:p>
        </p:txBody>
      </p:sp>
      <p:sp>
        <p:nvSpPr>
          <p:cNvPr id="7" name="TextBox 6"/>
          <p:cNvSpPr txBox="1"/>
          <p:nvPr/>
        </p:nvSpPr>
        <p:spPr>
          <a:xfrm>
            <a:off x="730440" y="1934330"/>
            <a:ext cx="4266440" cy="2215991"/>
          </a:xfrm>
          <a:prstGeom prst="rect">
            <a:avLst/>
          </a:prstGeom>
          <a:noFill/>
        </p:spPr>
        <p:txBody>
          <a:bodyPr wrap="square" rtlCol="0">
            <a:spAutoFit/>
          </a:bodyPr>
          <a:lstStyle/>
          <a:p>
            <a:r>
              <a:rPr lang="en-US" sz="13800" dirty="0" smtClean="0">
                <a:solidFill>
                  <a:srgbClr val="1B6940"/>
                </a:solidFill>
                <a:latin typeface="Due Date"/>
                <a:cs typeface="Due Date"/>
              </a:rPr>
              <a:t>4-H</a:t>
            </a:r>
            <a:endParaRPr lang="en-US" sz="13800" dirty="0">
              <a:solidFill>
                <a:srgbClr val="1B6940"/>
              </a:solidFill>
              <a:latin typeface="Due Date"/>
              <a:cs typeface="Due Date"/>
            </a:endParaRPr>
          </a:p>
        </p:txBody>
      </p:sp>
      <p:sp>
        <p:nvSpPr>
          <p:cNvPr id="10" name="TextBox 9"/>
          <p:cNvSpPr txBox="1"/>
          <p:nvPr/>
        </p:nvSpPr>
        <p:spPr>
          <a:xfrm>
            <a:off x="6150650"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8299" y="4009223"/>
            <a:ext cx="2913471" cy="1446550"/>
          </a:xfrm>
          <a:prstGeom prst="rect">
            <a:avLst/>
          </a:prstGeom>
          <a:noFill/>
        </p:spPr>
        <p:txBody>
          <a:bodyPr wrap="square" rtlCol="0">
            <a:spAutoFit/>
          </a:bodyPr>
          <a:lstStyle/>
          <a:p>
            <a:r>
              <a:rPr lang="en-US" sz="8800" dirty="0" smtClean="0">
                <a:solidFill>
                  <a:srgbClr val="1B6940"/>
                </a:solidFill>
                <a:latin typeface="Due Date"/>
                <a:cs typeface="Due Date"/>
              </a:rPr>
              <a:t>4-H</a:t>
            </a:r>
            <a:endParaRPr lang="en-US" sz="8800" dirty="0">
              <a:solidFill>
                <a:srgbClr val="1B6940"/>
              </a:solidFill>
              <a:latin typeface="Due Date"/>
              <a:cs typeface="Due Date"/>
            </a:endParaRPr>
          </a:p>
        </p:txBody>
      </p:sp>
      <p:grpSp>
        <p:nvGrpSpPr>
          <p:cNvPr id="14" name="Group 13"/>
          <p:cNvGrpSpPr/>
          <p:nvPr/>
        </p:nvGrpSpPr>
        <p:grpSpPr>
          <a:xfrm>
            <a:off x="74699" y="217268"/>
            <a:ext cx="3760108" cy="937902"/>
            <a:chOff x="5096481" y="406674"/>
            <a:chExt cx="3760108" cy="937902"/>
          </a:xfrm>
        </p:grpSpPr>
        <p:sp>
          <p:nvSpPr>
            <p:cNvPr id="9" name="TextBox 8"/>
            <p:cNvSpPr txBox="1"/>
            <p:nvPr/>
          </p:nvSpPr>
          <p:spPr>
            <a:xfrm>
              <a:off x="5129681" y="406674"/>
              <a:ext cx="3726908" cy="748496"/>
            </a:xfrm>
            <a:prstGeom prst="rect">
              <a:avLst/>
            </a:prstGeom>
            <a:noFill/>
          </p:spPr>
          <p:txBody>
            <a:bodyPr wrap="square" rtlCol="0">
              <a:spAutoFit/>
            </a:bodyPr>
            <a:lstStyle/>
            <a:p>
              <a:pPr>
                <a:lnSpc>
                  <a:spcPts val="4700"/>
                </a:lnSpc>
              </a:pPr>
              <a:r>
                <a:rPr lang="en-US" sz="6000" dirty="0" smtClean="0">
                  <a:solidFill>
                    <a:srgbClr val="FFFF00"/>
                  </a:solidFill>
                  <a:latin typeface="InkyDinky"/>
                  <a:cs typeface="InkyDinky"/>
                </a:rPr>
                <a:t>H</a:t>
              </a:r>
              <a:r>
                <a:rPr lang="en-US" sz="3200" dirty="0" smtClean="0">
                  <a:solidFill>
                    <a:schemeClr val="bg1"/>
                  </a:solidFill>
                  <a:latin typeface="InkyDinky"/>
                  <a:cs typeface="InkyDinky"/>
                </a:rPr>
                <a:t>EAD    -</a:t>
              </a:r>
            </a:p>
          </p:txBody>
        </p:sp>
        <p:sp>
          <p:nvSpPr>
            <p:cNvPr id="10" name="TextBox 9"/>
            <p:cNvSpPr txBox="1"/>
            <p:nvPr/>
          </p:nvSpPr>
          <p:spPr>
            <a:xfrm>
              <a:off x="5096481" y="975244"/>
              <a:ext cx="1875906" cy="369332"/>
            </a:xfrm>
            <a:prstGeom prst="rect">
              <a:avLst/>
            </a:prstGeom>
            <a:noFill/>
          </p:spPr>
          <p:txBody>
            <a:bodyPr wrap="square" rtlCol="0">
              <a:spAutoFit/>
            </a:bodyPr>
            <a:lstStyle/>
            <a:p>
              <a:r>
                <a:rPr lang="en-US" dirty="0" smtClean="0">
                  <a:solidFill>
                    <a:schemeClr val="tx2">
                      <a:lumMod val="20000"/>
                      <a:lumOff val="80000"/>
                    </a:schemeClr>
                  </a:solidFill>
                  <a:latin typeface="BlackJackRegular"/>
                  <a:cs typeface="BlackJackRegular"/>
                </a:rPr>
                <a:t>Clearer Thinking</a:t>
              </a:r>
              <a:endParaRPr lang="en-US" dirty="0">
                <a:solidFill>
                  <a:schemeClr val="tx2">
                    <a:lumMod val="20000"/>
                    <a:lumOff val="80000"/>
                  </a:schemeClr>
                </a:solidFill>
                <a:latin typeface="BlackJackRegular"/>
                <a:cs typeface="BlackJackRegular"/>
              </a:endParaRPr>
            </a:p>
          </p:txBody>
        </p:sp>
      </p:grpSp>
      <p:pic>
        <p:nvPicPr>
          <p:cNvPr id="15" name="Picture 14" descr="brain head.png"/>
          <p:cNvPicPr>
            <a:picLocks noChangeAspect="1"/>
          </p:cNvPicPr>
          <p:nvPr/>
        </p:nvPicPr>
        <p:blipFill>
          <a:blip r:embed="rId2"/>
          <a:stretch>
            <a:fillRect/>
          </a:stretch>
        </p:blipFill>
        <p:spPr>
          <a:xfrm>
            <a:off x="7267821" y="3306559"/>
            <a:ext cx="1713701" cy="1905204"/>
          </a:xfrm>
          <a:prstGeom prst="rect">
            <a:avLst/>
          </a:prstGeom>
        </p:spPr>
      </p:pic>
      <p:sp>
        <p:nvSpPr>
          <p:cNvPr id="16" name="TextBox 15"/>
          <p:cNvSpPr txBox="1"/>
          <p:nvPr/>
        </p:nvSpPr>
        <p:spPr>
          <a:xfrm>
            <a:off x="1892469" y="249003"/>
            <a:ext cx="7071996" cy="646331"/>
          </a:xfrm>
          <a:prstGeom prst="rect">
            <a:avLst/>
          </a:prstGeom>
          <a:noFill/>
        </p:spPr>
        <p:txBody>
          <a:bodyPr wrap="square" rtlCol="0">
            <a:spAutoFit/>
          </a:bodyPr>
          <a:lstStyle/>
          <a:p>
            <a:pPr algn="ctr"/>
            <a:r>
              <a:rPr lang="en-US" sz="3600" dirty="0" smtClean="0">
                <a:solidFill>
                  <a:schemeClr val="bg1"/>
                </a:solidFill>
                <a:latin typeface="InkyDinky"/>
                <a:cs typeface="InkyDinky"/>
              </a:rPr>
              <a:t>CHRISTIANITY IS A RELIGION OF THE MIND</a:t>
            </a:r>
            <a:endParaRPr lang="en-US" sz="3600" dirty="0">
              <a:solidFill>
                <a:schemeClr val="bg1"/>
              </a:solidFill>
              <a:latin typeface="InkyDinky"/>
              <a:cs typeface="InkyDinky"/>
            </a:endParaRPr>
          </a:p>
        </p:txBody>
      </p:sp>
      <p:sp>
        <p:nvSpPr>
          <p:cNvPr id="17" name="TextBox 16"/>
          <p:cNvSpPr txBox="1"/>
          <p:nvPr/>
        </p:nvSpPr>
        <p:spPr>
          <a:xfrm>
            <a:off x="439924" y="1809538"/>
            <a:ext cx="7802437" cy="2308324"/>
          </a:xfrm>
          <a:prstGeom prst="rect">
            <a:avLst/>
          </a:prstGeom>
          <a:noFill/>
        </p:spPr>
        <p:txBody>
          <a:bodyPr wrap="square" rtlCol="0">
            <a:spAutoFit/>
          </a:bodyPr>
          <a:lstStyle/>
          <a:p>
            <a:r>
              <a:rPr lang="en-US" sz="2400" dirty="0" smtClean="0">
                <a:solidFill>
                  <a:srgbClr val="C3D69B"/>
                </a:solidFill>
                <a:latin typeface="InkyDinky"/>
                <a:cs typeface="InkyDinky"/>
              </a:rPr>
              <a:t>Webster’s Ninth New Collegiate:  </a:t>
            </a:r>
            <a:r>
              <a:rPr lang="en-US" sz="2400" dirty="0" smtClean="0">
                <a:solidFill>
                  <a:srgbClr val="FFFFFF"/>
                </a:solidFill>
                <a:latin typeface="InkyDinky"/>
                <a:cs typeface="InkyDinky"/>
              </a:rPr>
              <a:t>“Belief that does not rest on logical proof or material evidence.”</a:t>
            </a:r>
          </a:p>
          <a:p>
            <a:endParaRPr lang="en-US" sz="2400" dirty="0" smtClean="0">
              <a:solidFill>
                <a:srgbClr val="FFFFFF"/>
              </a:solidFill>
              <a:latin typeface="InkyDinky"/>
              <a:cs typeface="InkyDinky"/>
            </a:endParaRPr>
          </a:p>
          <a:p>
            <a:r>
              <a:rPr lang="en-US" sz="2400" dirty="0" smtClean="0">
                <a:solidFill>
                  <a:schemeClr val="accent3">
                    <a:lumMod val="60000"/>
                    <a:lumOff val="40000"/>
                  </a:schemeClr>
                </a:solidFill>
                <a:latin typeface="InkyDinky"/>
                <a:cs typeface="InkyDinky"/>
              </a:rPr>
              <a:t>Oxford Illustrated American Dictionary:  </a:t>
            </a:r>
            <a:r>
              <a:rPr lang="en-US" sz="2400" dirty="0" smtClean="0">
                <a:solidFill>
                  <a:srgbClr val="FFFFFF"/>
                </a:solidFill>
                <a:latin typeface="InkyDinky"/>
                <a:cs typeface="InkyDinky"/>
              </a:rPr>
              <a:t>“Firm belief especially without logical proof.” </a:t>
            </a:r>
          </a:p>
          <a:p>
            <a:endParaRPr lang="en-US" sz="2400" dirty="0">
              <a:solidFill>
                <a:srgbClr val="FFFFFF"/>
              </a:solidFill>
              <a:latin typeface="InkyDinky"/>
              <a:cs typeface="InkyDinky"/>
            </a:endParaRPr>
          </a:p>
        </p:txBody>
      </p:sp>
      <p:sp>
        <p:nvSpPr>
          <p:cNvPr id="18" name="TextBox 17"/>
          <p:cNvSpPr txBox="1"/>
          <p:nvPr/>
        </p:nvSpPr>
        <p:spPr>
          <a:xfrm>
            <a:off x="431624" y="1361289"/>
            <a:ext cx="2481846" cy="523220"/>
          </a:xfrm>
          <a:prstGeom prst="rect">
            <a:avLst/>
          </a:prstGeom>
          <a:noFill/>
        </p:spPr>
        <p:txBody>
          <a:bodyPr wrap="square" rtlCol="0">
            <a:spAutoFit/>
          </a:bodyPr>
          <a:lstStyle/>
          <a:p>
            <a:r>
              <a:rPr lang="en-US" sz="2800" dirty="0" smtClean="0">
                <a:solidFill>
                  <a:schemeClr val="tx2">
                    <a:lumMod val="20000"/>
                    <a:lumOff val="80000"/>
                  </a:schemeClr>
                </a:solidFill>
                <a:latin typeface="InkyDinky"/>
                <a:cs typeface="InkyDinky"/>
              </a:rPr>
              <a:t>WHAT IS FAITH?</a:t>
            </a:r>
            <a:endParaRPr lang="en-US" sz="2800" dirty="0">
              <a:solidFill>
                <a:schemeClr val="tx2">
                  <a:lumMod val="20000"/>
                  <a:lumOff val="80000"/>
                </a:schemeClr>
              </a:solidFill>
              <a:latin typeface="InkyDinky"/>
              <a:cs typeface="InkyDinky"/>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2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xEl>
                                              <p:pRg st="0" end="0"/>
                                            </p:txEl>
                                          </p:spTgt>
                                        </p:tgtEl>
                                        <p:attrNameLst>
                                          <p:attrName>style.visibility</p:attrName>
                                        </p:attrNameLst>
                                      </p:cBhvr>
                                      <p:to>
                                        <p:strVal val="visible"/>
                                      </p:to>
                                    </p:set>
                                    <p:animEffect transition="in" filter="fade">
                                      <p:cBhvr>
                                        <p:cTn id="17" dur="2000"/>
                                        <p:tgtEl>
                                          <p:spTgt spid="1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xEl>
                                              <p:pRg st="2" end="2"/>
                                            </p:txEl>
                                          </p:spTgt>
                                        </p:tgtEl>
                                        <p:attrNameLst>
                                          <p:attrName>style.visibility</p:attrName>
                                        </p:attrNameLst>
                                      </p:cBhvr>
                                      <p:to>
                                        <p:strVal val="visible"/>
                                      </p:to>
                                    </p:set>
                                    <p:animEffect transition="in" filter="fade">
                                      <p:cBhvr>
                                        <p:cTn id="22" dur="2000"/>
                                        <p:tgtEl>
                                          <p:spTgt spid="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build="p"/>
      <p:bldP spid="1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7187</TotalTime>
  <Words>3868</Words>
  <Application>Microsoft Macintosh PowerPoint</Application>
  <PresentationFormat>Custom</PresentationFormat>
  <Paragraphs>480</Paragraphs>
  <Slides>68</Slides>
  <Notes>0</Notes>
  <HiddenSlides>1</HiddenSlides>
  <MMClips>0</MMClips>
  <ScaleCrop>false</ScaleCrop>
  <HeadingPairs>
    <vt:vector size="4" baseType="variant">
      <vt:variant>
        <vt:lpstr>Design Template</vt:lpstr>
      </vt:variant>
      <vt:variant>
        <vt:i4>1</vt:i4>
      </vt:variant>
      <vt:variant>
        <vt:lpstr>Slide Titles</vt:lpstr>
      </vt:variant>
      <vt:variant>
        <vt:i4>68</vt:i4>
      </vt:variant>
    </vt:vector>
  </HeadingPairs>
  <TitlesOfParts>
    <vt:vector size="6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Ralph Price</dc:creator>
  <cp:keywords/>
  <dc:description/>
  <cp:lastModifiedBy>Ralph Price</cp:lastModifiedBy>
  <cp:revision>21</cp:revision>
  <dcterms:created xsi:type="dcterms:W3CDTF">2012-09-19T19:40:09Z</dcterms:created>
  <dcterms:modified xsi:type="dcterms:W3CDTF">2012-09-24T19:27:37Z</dcterms:modified>
  <cp:category/>
</cp:coreProperties>
</file>