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59" r:id="rId5"/>
    <p:sldId id="262" r:id="rId6"/>
    <p:sldId id="263" r:id="rId7"/>
    <p:sldId id="266" r:id="rId8"/>
    <p:sldId id="267" r:id="rId9"/>
    <p:sldId id="268" r:id="rId10"/>
    <p:sldId id="269" r:id="rId11"/>
    <p:sldId id="270" r:id="rId12"/>
    <p:sldId id="272" r:id="rId13"/>
    <p:sldId id="273" r:id="rId14"/>
    <p:sldId id="274" r:id="rId15"/>
    <p:sldId id="275" r:id="rId16"/>
    <p:sldId id="276" r:id="rId17"/>
    <p:sldId id="277" r:id="rId18"/>
    <p:sldId id="280" r:id="rId19"/>
    <p:sldId id="281" r:id="rId20"/>
    <p:sldId id="282" r:id="rId21"/>
    <p:sldId id="283" r:id="rId22"/>
    <p:sldId id="284" r:id="rId23"/>
    <p:sldId id="285" r:id="rId24"/>
    <p:sldId id="286" r:id="rId25"/>
    <p:sldId id="287" r:id="rId26"/>
    <p:sldId id="292" r:id="rId27"/>
    <p:sldId id="293" r:id="rId28"/>
    <p:sldId id="294" r:id="rId29"/>
    <p:sldId id="295" r:id="rId30"/>
    <p:sldId id="296" r:id="rId31"/>
    <p:sldId id="297" r:id="rId32"/>
    <p:sldId id="299" r:id="rId33"/>
    <p:sldId id="300" r:id="rId34"/>
    <p:sldId id="301" r:id="rId35"/>
    <p:sldId id="302" r:id="rId36"/>
    <p:sldId id="303" r:id="rId37"/>
    <p:sldId id="304"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723"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a:t>Click to edit Master title style</a:t>
            </a:r>
          </a:p>
        </p:txBody>
      </p:sp>
      <p:sp>
        <p:nvSpPr>
          <p:cNvPr id="7782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77828" name="Rectangle 4"/>
          <p:cNvSpPr>
            <a:spLocks noGrp="1" noChangeArrowheads="1"/>
          </p:cNvSpPr>
          <p:nvPr>
            <p:ph type="dt" sz="half" idx="2"/>
          </p:nvPr>
        </p:nvSpPr>
        <p:spPr/>
        <p:txBody>
          <a:bodyPr/>
          <a:lstStyle>
            <a:lvl1pPr>
              <a:buClrTx/>
              <a:defRPr/>
            </a:lvl1pPr>
          </a:lstStyle>
          <a:p>
            <a:endParaRPr lang="en-US"/>
          </a:p>
        </p:txBody>
      </p:sp>
      <p:sp>
        <p:nvSpPr>
          <p:cNvPr id="77829" name="Rectangle 5"/>
          <p:cNvSpPr>
            <a:spLocks noGrp="1" noChangeArrowheads="1"/>
          </p:cNvSpPr>
          <p:nvPr>
            <p:ph type="ftr" sz="quarter" idx="3"/>
          </p:nvPr>
        </p:nvSpPr>
        <p:spPr/>
        <p:txBody>
          <a:bodyPr/>
          <a:lstStyle>
            <a:lvl1pPr>
              <a:buClrTx/>
              <a:defRPr/>
            </a:lvl1pPr>
          </a:lstStyle>
          <a:p>
            <a:endParaRPr lang="en-US"/>
          </a:p>
        </p:txBody>
      </p:sp>
      <p:sp>
        <p:nvSpPr>
          <p:cNvPr id="77830" name="Rectangle 6"/>
          <p:cNvSpPr>
            <a:spLocks noGrp="1" noChangeArrowheads="1"/>
          </p:cNvSpPr>
          <p:nvPr>
            <p:ph type="sldNum" sz="quarter" idx="4"/>
          </p:nvPr>
        </p:nvSpPr>
        <p:spPr/>
        <p:txBody>
          <a:bodyPr/>
          <a:lstStyle>
            <a:lvl1pPr>
              <a:buClrTx/>
              <a:defRPr/>
            </a:lvl1pPr>
          </a:lstStyle>
          <a:p>
            <a:fld id="{305F59B0-50A8-479D-A12F-F3930AFB0B88}"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782393-9EEC-4F0B-B37C-7FF607E6D2AD}"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962E9D-2E5E-46C8-BEBC-99CF3E03B6FF}"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631666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93988" y="1600200"/>
            <a:ext cx="3086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37969F2-7F89-4B99-8CC5-3E6EFB8B67CA}"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631666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93988" y="1600200"/>
            <a:ext cx="3086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932488" y="1600200"/>
            <a:ext cx="308768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932488" y="3938588"/>
            <a:ext cx="308768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0AC689B-2A48-4500-9B49-78F3C47E4B24}"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D0C195-9BF8-4D3B-A1B0-F80467C2E166}"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D0BBB0-9950-4D59-84F5-B43F00570EEF}"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6BE904-2052-4EE2-8404-ECE186C0C19A}"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FE7C15-8124-4BF1-9018-9AE4CE39DF43}"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56C2B0-5699-4FF5-9443-76BEB2DBBEC6}"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E9CFADB-CA97-4E70-AF8C-3E10E6F7308B}"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35813FE-9D01-472E-8C02-63D34752110C}"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C81D87-7A6D-4C13-8FB9-D6DC80279769}"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custDataLst>
              <p:tags r:id="rId15"/>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custDataLst>
              <p:tags r:id="rId16"/>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chemeClr val="tx1"/>
              </a:buClr>
              <a:defRPr sz="1400">
                <a:cs typeface="+mn-cs"/>
              </a:defRPr>
            </a:lvl1pPr>
          </a:lstStyle>
          <a:p>
            <a:endParaRPr lang="en-US"/>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chemeClr val="tx1"/>
              </a:buClr>
              <a:defRPr sz="1400">
                <a:cs typeface="+mn-cs"/>
              </a:defRPr>
            </a:lvl1pPr>
          </a:lstStyle>
          <a:p>
            <a:endParaRPr lang="en-US"/>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chemeClr val="tx1"/>
              </a:buClr>
              <a:defRPr sz="1400">
                <a:cs typeface="+mn-cs"/>
              </a:defRPr>
            </a:lvl1pPr>
          </a:lstStyle>
          <a:p>
            <a:fld id="{8A849986-8F30-4C8A-BCDB-284D05A4D21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fontAlgn="base">
        <a:spcBef>
          <a:spcPct val="0"/>
        </a:spcBef>
        <a:spcAft>
          <a:spcPct val="0"/>
        </a:spcAft>
        <a:buClr>
          <a:schemeClr val="tx1"/>
        </a:buClr>
        <a:defRPr sz="3200">
          <a:solidFill>
            <a:schemeClr val="tx1"/>
          </a:solidFill>
          <a:latin typeface="Arial" charset="0"/>
          <a:cs typeface="Arial" charset="0"/>
        </a:defRPr>
      </a:lvl6pPr>
      <a:lvl7pPr marL="914400" algn="l" rtl="0" fontAlgn="base">
        <a:spcBef>
          <a:spcPct val="0"/>
        </a:spcBef>
        <a:spcAft>
          <a:spcPct val="0"/>
        </a:spcAft>
        <a:buClr>
          <a:schemeClr val="tx1"/>
        </a:buClr>
        <a:defRPr sz="3200">
          <a:solidFill>
            <a:schemeClr val="tx1"/>
          </a:solidFill>
          <a:latin typeface="Arial" charset="0"/>
          <a:cs typeface="Arial" charset="0"/>
        </a:defRPr>
      </a:lvl7pPr>
      <a:lvl8pPr marL="1371600" algn="l" rtl="0" fontAlgn="base">
        <a:spcBef>
          <a:spcPct val="0"/>
        </a:spcBef>
        <a:spcAft>
          <a:spcPct val="0"/>
        </a:spcAft>
        <a:buClr>
          <a:schemeClr val="tx1"/>
        </a:buClr>
        <a:defRPr sz="3200">
          <a:solidFill>
            <a:schemeClr val="tx1"/>
          </a:solidFill>
          <a:latin typeface="Arial" charset="0"/>
          <a:cs typeface="Arial" charset="0"/>
        </a:defRPr>
      </a:lvl8pPr>
      <a:lvl9pPr marL="1828800" algn="l" rtl="0" fontAlgn="base">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fontAlgn="base">
        <a:spcBef>
          <a:spcPct val="20000"/>
        </a:spcBef>
        <a:spcAft>
          <a:spcPct val="0"/>
        </a:spcAft>
        <a:buClr>
          <a:schemeClr val="tx1"/>
        </a:buClr>
        <a:buChar char="•"/>
        <a:defRPr sz="2400">
          <a:solidFill>
            <a:schemeClr val="tx1"/>
          </a:solidFill>
          <a:latin typeface="+mn-lt"/>
          <a:cs typeface="+mn-cs"/>
        </a:defRPr>
      </a:lvl6pPr>
      <a:lvl7pPr marL="2971800" indent="-228600" algn="l" rtl="0" fontAlgn="base">
        <a:spcBef>
          <a:spcPct val="20000"/>
        </a:spcBef>
        <a:spcAft>
          <a:spcPct val="0"/>
        </a:spcAft>
        <a:buClr>
          <a:schemeClr val="tx1"/>
        </a:buClr>
        <a:buChar char="•"/>
        <a:defRPr sz="2400">
          <a:solidFill>
            <a:schemeClr val="tx1"/>
          </a:solidFill>
          <a:latin typeface="+mn-lt"/>
          <a:cs typeface="+mn-cs"/>
        </a:defRPr>
      </a:lvl7pPr>
      <a:lvl8pPr marL="3429000" indent="-228600" algn="l" rtl="0" fontAlgn="base">
        <a:spcBef>
          <a:spcPct val="20000"/>
        </a:spcBef>
        <a:spcAft>
          <a:spcPct val="0"/>
        </a:spcAft>
        <a:buClr>
          <a:schemeClr val="tx1"/>
        </a:buClr>
        <a:buChar char="•"/>
        <a:defRPr sz="2400">
          <a:solidFill>
            <a:schemeClr val="tx1"/>
          </a:solidFill>
          <a:latin typeface="+mn-lt"/>
          <a:cs typeface="+mn-cs"/>
        </a:defRPr>
      </a:lvl8pPr>
      <a:lvl9pPr marL="3886200" indent="-228600" algn="l" rtl="0" fontAlgn="base">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p:txBody>
          <a:bodyPr/>
          <a:lstStyle/>
          <a:p>
            <a:r>
              <a:rPr lang="en-US" sz="5400"/>
              <a:t>Cain and Abel</a:t>
            </a:r>
          </a:p>
        </p:txBody>
      </p:sp>
      <p:sp>
        <p:nvSpPr>
          <p:cNvPr id="83971" name="Rectangle 3"/>
          <p:cNvSpPr>
            <a:spLocks noGrp="1" noChangeArrowheads="1"/>
          </p:cNvSpPr>
          <p:nvPr>
            <p:ph type="subTitle" idx="1"/>
          </p:nvPr>
        </p:nvSpPr>
        <p:spPr/>
        <p:txBody>
          <a:bodyPr/>
          <a:lstStyle/>
          <a:p>
            <a:r>
              <a:rPr lang="en-US" sz="4400"/>
              <a:t>Genesis 4:1-27</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4800"/>
              <a:t>I.  The murder of Abel</a:t>
            </a:r>
          </a:p>
        </p:txBody>
      </p:sp>
      <p:sp>
        <p:nvSpPr>
          <p:cNvPr id="106499" name="Rectangle 3"/>
          <p:cNvSpPr>
            <a:spLocks noGrp="1" noChangeArrowheads="1"/>
          </p:cNvSpPr>
          <p:nvPr>
            <p:ph type="body" idx="1"/>
          </p:nvPr>
        </p:nvSpPr>
        <p:spPr>
          <a:xfrm>
            <a:off x="2693988" y="1371600"/>
            <a:ext cx="6326187" cy="4754563"/>
          </a:xfrm>
        </p:spPr>
        <p:txBody>
          <a:bodyPr/>
          <a:lstStyle/>
          <a:p>
            <a:pPr>
              <a:lnSpc>
                <a:spcPct val="90000"/>
              </a:lnSpc>
            </a:pPr>
            <a:endParaRPr lang="en-US" dirty="0" smtClean="0"/>
          </a:p>
          <a:p>
            <a:pPr>
              <a:lnSpc>
                <a:spcPct val="90000"/>
              </a:lnSpc>
            </a:pPr>
            <a:r>
              <a:rPr lang="en-US" dirty="0" smtClean="0"/>
              <a:t>“</a:t>
            </a:r>
            <a:r>
              <a:rPr lang="en-US" dirty="0"/>
              <a:t>And the LORD had regard for Abel and his offering</a:t>
            </a:r>
            <a:r>
              <a:rPr lang="en-US" dirty="0" smtClean="0"/>
              <a:t>”</a:t>
            </a:r>
          </a:p>
          <a:p>
            <a:pPr>
              <a:lnSpc>
                <a:spcPct val="90000"/>
              </a:lnSpc>
            </a:pPr>
            <a:endParaRPr lang="en-US" dirty="0"/>
          </a:p>
          <a:p>
            <a:pPr>
              <a:lnSpc>
                <a:spcPct val="90000"/>
              </a:lnSpc>
            </a:pPr>
            <a:r>
              <a:rPr lang="en-US" dirty="0"/>
              <a:t>Why did God "have regard" for Abel's offering and not Cain's (v. 4)? </a:t>
            </a:r>
            <a:endParaRPr lang="en-US" dirty="0" smtClean="0"/>
          </a:p>
          <a:p>
            <a:pPr>
              <a:lnSpc>
                <a:spcPct val="90000"/>
              </a:lnSpc>
            </a:pPr>
            <a:endParaRPr lang="en-US" dirty="0"/>
          </a:p>
          <a:p>
            <a:pPr>
              <a:lnSpc>
                <a:spcPct val="90000"/>
              </a:lnSpc>
            </a:pPr>
            <a:r>
              <a:rPr lang="en-US" dirty="0" smtClean="0"/>
              <a:t>Heb</a:t>
            </a:r>
            <a:r>
              <a:rPr lang="en-US" dirty="0"/>
              <a:t>. 11:4 By faith Abel offered to God a more acceptable sacrifice than Cain, through which he was commended as righteous, God commending him by accepting his gifts. And through his faith, though he died, he still speaks. </a:t>
            </a:r>
          </a:p>
          <a:p>
            <a:pPr>
              <a:lnSpc>
                <a:spcPct val="90000"/>
              </a:lnSpc>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z="4800"/>
              <a:t>I.  The murder of Abel</a:t>
            </a:r>
          </a:p>
        </p:txBody>
      </p:sp>
      <p:sp>
        <p:nvSpPr>
          <p:cNvPr id="107523" name="Rectangle 3"/>
          <p:cNvSpPr>
            <a:spLocks noGrp="1" noChangeArrowheads="1"/>
          </p:cNvSpPr>
          <p:nvPr>
            <p:ph type="body" idx="1"/>
          </p:nvPr>
        </p:nvSpPr>
        <p:spPr/>
        <p:txBody>
          <a:bodyPr/>
          <a:lstStyle/>
          <a:p>
            <a:r>
              <a:rPr lang="en-US" dirty="0"/>
              <a:t>The answer may lie in one or more of the following explanations.</a:t>
            </a:r>
          </a:p>
          <a:p>
            <a:pPr>
              <a:buFontTx/>
              <a:buNone/>
            </a:pPr>
            <a:endParaRPr lang="en-US" dirty="0" smtClean="0"/>
          </a:p>
          <a:p>
            <a:pPr marL="457200" indent="-457200">
              <a:buFontTx/>
              <a:buAutoNum type="arabicPeriod"/>
            </a:pPr>
            <a:r>
              <a:rPr lang="en-US" dirty="0" smtClean="0"/>
              <a:t>Abel's </a:t>
            </a:r>
            <a:r>
              <a:rPr lang="en-US" dirty="0"/>
              <a:t>attitude reveals his faith. </a:t>
            </a:r>
            <a:endParaRPr lang="en-US" dirty="0" smtClean="0"/>
          </a:p>
          <a:p>
            <a:pPr marL="457200" indent="-457200">
              <a:buFontTx/>
              <a:buAutoNum type="arabicPeriod"/>
            </a:pPr>
            <a:endParaRPr lang="en-US" dirty="0"/>
          </a:p>
          <a:p>
            <a:pPr>
              <a:buFontTx/>
              <a:buNone/>
            </a:pPr>
            <a:r>
              <a:rPr lang="en-US" dirty="0"/>
              <a:t>2. Others say Abel's faith is evident in his bringing the best of the flock (v. 4</a:t>
            </a:r>
            <a:r>
              <a:rPr lang="en-US" dirty="0" smtClean="0"/>
              <a:t>)</a:t>
            </a:r>
          </a:p>
          <a:p>
            <a:pPr>
              <a:buFontTx/>
              <a:buNone/>
            </a:pPr>
            <a:endParaRPr lang="en-US" dirty="0" smtClean="0"/>
          </a:p>
          <a:p>
            <a:pPr>
              <a:buFontTx/>
              <a:buNone/>
            </a:pPr>
            <a:r>
              <a:rPr lang="en-US" dirty="0" smtClean="0"/>
              <a:t>3. Many believe that Abel realized the need for the death of a living substitute to atone for his sins, but Cain did not.</a:t>
            </a:r>
          </a:p>
          <a:p>
            <a:pPr>
              <a:buFontTx/>
              <a:buNone/>
            </a:pPr>
            <a:endParaRPr lang="en-US" dirty="0"/>
          </a:p>
          <a:p>
            <a:pPr>
              <a:buNone/>
            </a:pP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z="4800"/>
              <a:t>I.  The murder of Abel</a:t>
            </a:r>
          </a:p>
        </p:txBody>
      </p:sp>
      <p:sp>
        <p:nvSpPr>
          <p:cNvPr id="109571" name="Rectangle 3"/>
          <p:cNvSpPr>
            <a:spLocks noGrp="1" noChangeArrowheads="1"/>
          </p:cNvSpPr>
          <p:nvPr>
            <p:ph type="body" sz="half" idx="1"/>
          </p:nvPr>
        </p:nvSpPr>
        <p:spPr>
          <a:xfrm>
            <a:off x="2693988" y="1600200"/>
            <a:ext cx="6297612" cy="4525963"/>
          </a:xfrm>
        </p:spPr>
        <p:txBody>
          <a:bodyPr/>
          <a:lstStyle/>
          <a:p>
            <a:endParaRPr lang="en-US" dirty="0" smtClean="0"/>
          </a:p>
          <a:p>
            <a:r>
              <a:rPr lang="en-US" dirty="0" smtClean="0"/>
              <a:t>“</a:t>
            </a:r>
            <a:r>
              <a:rPr lang="en-US" dirty="0"/>
              <a:t>So Cain was very angry” </a:t>
            </a:r>
            <a:endParaRPr lang="en-US" dirty="0" smtClean="0"/>
          </a:p>
          <a:p>
            <a:pPr>
              <a:buNone/>
            </a:pPr>
            <a:r>
              <a:rPr lang="en-US" dirty="0" smtClean="0"/>
              <a:t> </a:t>
            </a:r>
            <a:endParaRPr lang="en-US" dirty="0"/>
          </a:p>
          <a:p>
            <a:r>
              <a:rPr lang="en-US" dirty="0"/>
              <a:t>Notice that he is angry at God but he will take his anger out on his brother. </a:t>
            </a:r>
          </a:p>
          <a:p>
            <a:endParaRPr lang="en-US" dirty="0" smtClean="0"/>
          </a:p>
          <a:p>
            <a:endParaRPr lang="en-US" dirty="0"/>
          </a:p>
        </p:txBody>
      </p:sp>
      <p:pic>
        <p:nvPicPr>
          <p:cNvPr id="109572" name="Picture 4" descr="MP900443084[1]"/>
          <p:cNvPicPr>
            <a:picLocks noGrp="1" noChangeAspect="1" noChangeArrowheads="1"/>
          </p:cNvPicPr>
          <p:nvPr>
            <p:ph sz="half" idx="2"/>
          </p:nvPr>
        </p:nvPicPr>
        <p:blipFill>
          <a:blip r:embed="rId2" cstate="print"/>
          <a:srcRect/>
          <a:stretch>
            <a:fillRect/>
          </a:stretch>
        </p:blipFill>
        <p:spPr>
          <a:xfrm>
            <a:off x="4038600" y="4648200"/>
            <a:ext cx="3087688" cy="2046288"/>
          </a:xfr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4800"/>
              <a:t>I.  The murder of Abel</a:t>
            </a:r>
          </a:p>
        </p:txBody>
      </p:sp>
      <p:sp>
        <p:nvSpPr>
          <p:cNvPr id="111619" name="Rectangle 3"/>
          <p:cNvSpPr>
            <a:spLocks noGrp="1" noChangeArrowheads="1"/>
          </p:cNvSpPr>
          <p:nvPr>
            <p:ph type="body" sz="half" idx="1"/>
          </p:nvPr>
        </p:nvSpPr>
        <p:spPr>
          <a:xfrm>
            <a:off x="2693988" y="1600200"/>
            <a:ext cx="6297612" cy="4525963"/>
          </a:xfrm>
        </p:spPr>
        <p:txBody>
          <a:bodyPr/>
          <a:lstStyle/>
          <a:p>
            <a:pPr>
              <a:lnSpc>
                <a:spcPct val="90000"/>
              </a:lnSpc>
            </a:pPr>
            <a:endParaRPr lang="en-US" dirty="0" smtClean="0"/>
          </a:p>
          <a:p>
            <a:pPr>
              <a:lnSpc>
                <a:spcPct val="90000"/>
              </a:lnSpc>
            </a:pPr>
            <a:r>
              <a:rPr lang="en-US" dirty="0" smtClean="0"/>
              <a:t>4:6 </a:t>
            </a:r>
            <a:r>
              <a:rPr lang="en-US" dirty="0"/>
              <a:t>“Why are you angry” </a:t>
            </a:r>
            <a:endParaRPr lang="en-US" dirty="0" smtClean="0"/>
          </a:p>
          <a:p>
            <a:pPr>
              <a:lnSpc>
                <a:spcPct val="90000"/>
              </a:lnSpc>
            </a:pPr>
            <a:endParaRPr lang="en-US" dirty="0"/>
          </a:p>
          <a:p>
            <a:pPr>
              <a:lnSpc>
                <a:spcPct val="90000"/>
              </a:lnSpc>
            </a:pPr>
            <a:r>
              <a:rPr lang="en-US" dirty="0"/>
              <a:t>God questioned Cain, as He had Adam and Eve (cf. 3:9, 11), to elicit Cain's admission of sin with a view to </a:t>
            </a:r>
            <a:r>
              <a:rPr lang="en-US" dirty="0" smtClean="0"/>
              <a:t>repentance. </a:t>
            </a:r>
            <a:endParaRPr lang="en-US" dirty="0"/>
          </a:p>
        </p:txBody>
      </p:sp>
      <p:pic>
        <p:nvPicPr>
          <p:cNvPr id="111620" name="Picture 4" descr="MP900443084[1]"/>
          <p:cNvPicPr>
            <a:picLocks noGrp="1" noChangeAspect="1" noChangeArrowheads="1"/>
          </p:cNvPicPr>
          <p:nvPr>
            <p:ph sz="half" idx="2"/>
          </p:nvPr>
        </p:nvPicPr>
        <p:blipFill>
          <a:blip r:embed="rId2" cstate="print"/>
          <a:srcRect/>
          <a:stretch>
            <a:fillRect/>
          </a:stretch>
        </p:blipFill>
        <p:spPr>
          <a:xfrm>
            <a:off x="3962400" y="4648200"/>
            <a:ext cx="3087688" cy="2046288"/>
          </a:xfrm>
          <a:no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4800"/>
              <a:t>I.  The murder of Abel</a:t>
            </a:r>
          </a:p>
        </p:txBody>
      </p:sp>
      <p:sp>
        <p:nvSpPr>
          <p:cNvPr id="113667" name="Rectangle 3"/>
          <p:cNvSpPr>
            <a:spLocks noGrp="1" noChangeArrowheads="1"/>
          </p:cNvSpPr>
          <p:nvPr>
            <p:ph type="body" sz="half" idx="1"/>
          </p:nvPr>
        </p:nvSpPr>
        <p:spPr>
          <a:xfrm>
            <a:off x="2693988" y="1600200"/>
            <a:ext cx="6297612" cy="4525963"/>
          </a:xfrm>
        </p:spPr>
        <p:txBody>
          <a:bodyPr/>
          <a:lstStyle/>
          <a:p>
            <a:endParaRPr lang="en-US" dirty="0" smtClean="0"/>
          </a:p>
          <a:p>
            <a:r>
              <a:rPr lang="en-US" dirty="0" smtClean="0"/>
              <a:t>4:7 </a:t>
            </a:r>
            <a:r>
              <a:rPr lang="en-US" dirty="0"/>
              <a:t>“sin is crouching at the </a:t>
            </a:r>
            <a:r>
              <a:rPr lang="en-US" dirty="0" smtClean="0"/>
              <a:t>door</a:t>
            </a:r>
          </a:p>
          <a:p>
            <a:endParaRPr lang="en-US" dirty="0"/>
          </a:p>
          <a:p>
            <a:r>
              <a:rPr lang="en-US" dirty="0"/>
              <a:t>I Pet. 5:8 Be sober-minded; be watchful. Your adversary the devil prowls around like a roaring lion, seeking someone to devour. </a:t>
            </a:r>
          </a:p>
        </p:txBody>
      </p:sp>
      <p:pic>
        <p:nvPicPr>
          <p:cNvPr id="113679" name="Picture 15" descr="MP900447764[1]"/>
          <p:cNvPicPr>
            <a:picLocks noGrp="1" noChangeAspect="1" noChangeArrowheads="1"/>
          </p:cNvPicPr>
          <p:nvPr>
            <p:ph sz="quarter" idx="3"/>
          </p:nvPr>
        </p:nvPicPr>
        <p:blipFill>
          <a:blip r:embed="rId2" cstate="print"/>
          <a:srcRect/>
          <a:stretch>
            <a:fillRect/>
          </a:stretch>
        </p:blipFill>
        <p:spPr>
          <a:xfrm>
            <a:off x="4191000" y="4797425"/>
            <a:ext cx="3087688" cy="2060575"/>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4800"/>
              <a:t>I.  The murder of Abel</a:t>
            </a:r>
          </a:p>
        </p:txBody>
      </p:sp>
      <p:sp>
        <p:nvSpPr>
          <p:cNvPr id="118787" name="Rectangle 3"/>
          <p:cNvSpPr>
            <a:spLocks noGrp="1" noChangeArrowheads="1"/>
          </p:cNvSpPr>
          <p:nvPr>
            <p:ph type="body" sz="half" idx="1"/>
          </p:nvPr>
        </p:nvSpPr>
        <p:spPr>
          <a:xfrm>
            <a:off x="2693988" y="1600200"/>
            <a:ext cx="6297612" cy="4525963"/>
          </a:xfrm>
        </p:spPr>
        <p:txBody>
          <a:bodyPr/>
          <a:lstStyle/>
          <a:p>
            <a:r>
              <a:rPr lang="en-US" dirty="0"/>
              <a:t>“Its desire is for you” </a:t>
            </a:r>
            <a:endParaRPr lang="en-US" dirty="0" smtClean="0"/>
          </a:p>
          <a:p>
            <a:endParaRPr lang="en-US" dirty="0"/>
          </a:p>
          <a:p>
            <a:r>
              <a:rPr lang="en-US" dirty="0"/>
              <a:t>It shows that the purpose of evil is our destruction. </a:t>
            </a:r>
            <a:endParaRPr lang="en-US" dirty="0" smtClean="0"/>
          </a:p>
          <a:p>
            <a:endParaRPr lang="en-US" dirty="0"/>
          </a:p>
          <a:p>
            <a:r>
              <a:rPr lang="en-US" dirty="0"/>
              <a:t>“but you must rule over it</a:t>
            </a:r>
            <a:r>
              <a:rPr lang="en-US" dirty="0" smtClean="0"/>
              <a:t>”</a:t>
            </a:r>
            <a:endParaRPr lang="en-US" sz="2000" dirty="0"/>
          </a:p>
        </p:txBody>
      </p:sp>
      <p:pic>
        <p:nvPicPr>
          <p:cNvPr id="118788" name="Picture 4" descr="MP900447764[1]"/>
          <p:cNvPicPr>
            <a:picLocks noGrp="1" noChangeAspect="1" noChangeArrowheads="1"/>
          </p:cNvPicPr>
          <p:nvPr>
            <p:ph sz="half" idx="2"/>
          </p:nvPr>
        </p:nvPicPr>
        <p:blipFill>
          <a:blip r:embed="rId2" cstate="print"/>
          <a:srcRect/>
          <a:stretch>
            <a:fillRect/>
          </a:stretch>
        </p:blipFill>
        <p:spPr>
          <a:xfrm>
            <a:off x="3891671" y="4648201"/>
            <a:ext cx="3310817" cy="2209800"/>
          </a:xfrm>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4800"/>
              <a:t>I.  The murder of Abel</a:t>
            </a:r>
          </a:p>
        </p:txBody>
      </p:sp>
      <p:sp>
        <p:nvSpPr>
          <p:cNvPr id="120835" name="Rectangle 3"/>
          <p:cNvSpPr>
            <a:spLocks noGrp="1" noChangeArrowheads="1"/>
          </p:cNvSpPr>
          <p:nvPr>
            <p:ph type="body" idx="1"/>
          </p:nvPr>
        </p:nvSpPr>
        <p:spPr/>
        <p:txBody>
          <a:bodyPr/>
          <a:lstStyle/>
          <a:p>
            <a:r>
              <a:rPr lang="en-US" dirty="0"/>
              <a:t>4:8 “Cain spoke to Abel his brother</a:t>
            </a:r>
            <a:r>
              <a:rPr lang="en-US" dirty="0" smtClean="0"/>
              <a:t>”</a:t>
            </a:r>
          </a:p>
          <a:p>
            <a:endParaRPr lang="en-US" dirty="0"/>
          </a:p>
          <a:p>
            <a:r>
              <a:rPr lang="en-US" dirty="0"/>
              <a:t>Some assert that Cain told Abel about what God had said in vv. 6 and 7. </a:t>
            </a:r>
            <a:endParaRPr lang="en-US" dirty="0" smtClean="0"/>
          </a:p>
          <a:p>
            <a:endParaRPr lang="en-US" dirty="0"/>
          </a:p>
          <a:p>
            <a:r>
              <a:rPr lang="en-US" dirty="0"/>
              <a:t>Others assert that Cain told Abel a lie in order to lure him into the field so that he could kill him which would refer to premeditated murder.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z="4800"/>
              <a:t>I.  The murder of Abel</a:t>
            </a:r>
          </a:p>
        </p:txBody>
      </p:sp>
      <p:sp>
        <p:nvSpPr>
          <p:cNvPr id="121859" name="Rectangle 3"/>
          <p:cNvSpPr>
            <a:spLocks noGrp="1" noChangeArrowheads="1"/>
          </p:cNvSpPr>
          <p:nvPr>
            <p:ph type="body" idx="1"/>
          </p:nvPr>
        </p:nvSpPr>
        <p:spPr/>
        <p:txBody>
          <a:bodyPr/>
          <a:lstStyle/>
          <a:p>
            <a:r>
              <a:rPr lang="en-US" dirty="0"/>
              <a:t>The Apostle John revealed the reason Cain killed Abel in 1 John 3:12:  We should not be like Cain, who was of the evil one and murdered his brother. And why did he murder him? Because his own deeds were evil and his brother’s righteous. </a:t>
            </a:r>
            <a:endParaRPr lang="en-US" dirty="0" smtClean="0"/>
          </a:p>
          <a:p>
            <a:endParaRPr lang="en-US" dirty="0"/>
          </a:p>
          <a:p>
            <a:r>
              <a:rPr lang="en-US" dirty="0"/>
              <a:t>Abel's attitude of faith in God resulted in righteous works that produced guilt in Cain.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703513" y="274638"/>
            <a:ext cx="6316662" cy="1325562"/>
          </a:xfrm>
        </p:spPr>
        <p:txBody>
          <a:bodyPr/>
          <a:lstStyle/>
          <a:p>
            <a:r>
              <a:rPr lang="en-US" sz="4800" dirty="0"/>
              <a:t>II The Punishment of Cain</a:t>
            </a:r>
          </a:p>
        </p:txBody>
      </p:sp>
      <p:sp>
        <p:nvSpPr>
          <p:cNvPr id="124931" name="Rectangle 3"/>
          <p:cNvSpPr>
            <a:spLocks noGrp="1" noChangeArrowheads="1"/>
          </p:cNvSpPr>
          <p:nvPr>
            <p:ph type="body" sz="half" idx="1"/>
          </p:nvPr>
        </p:nvSpPr>
        <p:spPr>
          <a:xfrm>
            <a:off x="2693988" y="1600200"/>
            <a:ext cx="6297612" cy="4525963"/>
          </a:xfrm>
        </p:spPr>
        <p:txBody>
          <a:bodyPr/>
          <a:lstStyle/>
          <a:p>
            <a:r>
              <a:rPr lang="en-US" dirty="0" smtClean="0"/>
              <a:t>Genesis 4:9-16</a:t>
            </a:r>
          </a:p>
          <a:p>
            <a:endParaRPr lang="en-US" dirty="0" smtClean="0"/>
          </a:p>
          <a:p>
            <a:r>
              <a:rPr lang="en-US" dirty="0" smtClean="0"/>
              <a:t>4:9 </a:t>
            </a:r>
            <a:r>
              <a:rPr lang="en-US" dirty="0"/>
              <a:t>“am I my brother’s </a:t>
            </a:r>
            <a:r>
              <a:rPr lang="en-US" dirty="0" smtClean="0"/>
              <a:t>keeper</a:t>
            </a:r>
          </a:p>
          <a:p>
            <a:endParaRPr lang="en-US" dirty="0"/>
          </a:p>
          <a:p>
            <a:r>
              <a:rPr lang="en-US" dirty="0"/>
              <a:t>The term “keeper” can mean “shepherd” which may be a play on the occupation of Abel.</a:t>
            </a:r>
            <a:r>
              <a:rPr lang="en-US" sz="2000" dirty="0"/>
              <a:t> </a:t>
            </a:r>
          </a:p>
        </p:txBody>
      </p:sp>
      <p:pic>
        <p:nvPicPr>
          <p:cNvPr id="124932" name="Picture 4" descr="MP900262665[1]"/>
          <p:cNvPicPr>
            <a:picLocks noGrp="1" noChangeAspect="1" noChangeArrowheads="1"/>
          </p:cNvPicPr>
          <p:nvPr>
            <p:ph sz="half" idx="2"/>
          </p:nvPr>
        </p:nvPicPr>
        <p:blipFill>
          <a:blip r:embed="rId2" cstate="print"/>
          <a:srcRect/>
          <a:stretch>
            <a:fillRect/>
          </a:stretch>
        </p:blipFill>
        <p:spPr>
          <a:xfrm>
            <a:off x="4495800" y="4648200"/>
            <a:ext cx="3087688" cy="2052638"/>
          </a:xfrm>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827338" y="457200"/>
            <a:ext cx="6316662" cy="1143000"/>
          </a:xfrm>
        </p:spPr>
        <p:txBody>
          <a:bodyPr/>
          <a:lstStyle/>
          <a:p>
            <a:r>
              <a:rPr lang="en-US" sz="4800" dirty="0"/>
              <a:t>II The Punishment of Cain</a:t>
            </a:r>
          </a:p>
        </p:txBody>
      </p:sp>
      <p:sp>
        <p:nvSpPr>
          <p:cNvPr id="126979" name="Rectangle 3"/>
          <p:cNvSpPr>
            <a:spLocks noGrp="1" noChangeArrowheads="1"/>
          </p:cNvSpPr>
          <p:nvPr>
            <p:ph type="body" idx="1"/>
          </p:nvPr>
        </p:nvSpPr>
        <p:spPr/>
        <p:txBody>
          <a:bodyPr/>
          <a:lstStyle/>
          <a:p>
            <a:endParaRPr lang="en-US" dirty="0" smtClean="0"/>
          </a:p>
          <a:p>
            <a:r>
              <a:rPr lang="en-US" dirty="0" smtClean="0"/>
              <a:t>4:10 </a:t>
            </a:r>
            <a:r>
              <a:rPr lang="en-US" dirty="0"/>
              <a:t>“The voice of your brother’s blood is crying to me from the ground” </a:t>
            </a:r>
            <a:endParaRPr lang="en-US" dirty="0" smtClean="0"/>
          </a:p>
          <a:p>
            <a:endParaRPr lang="en-US" dirty="0"/>
          </a:p>
          <a:p>
            <a:r>
              <a:rPr lang="en-US" dirty="0"/>
              <a:t>Lev. 17:11 For the life of the flesh is in the blood, and I have given it for you on the altar to make atonement for your souls, for it is the blood that makes atonement by the life.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z="4800"/>
              <a:t>Introduction</a:t>
            </a:r>
          </a:p>
        </p:txBody>
      </p:sp>
      <p:sp>
        <p:nvSpPr>
          <p:cNvPr id="84995" name="Rectangle 3"/>
          <p:cNvSpPr>
            <a:spLocks noGrp="1" noChangeArrowheads="1"/>
          </p:cNvSpPr>
          <p:nvPr>
            <p:ph type="body" idx="1"/>
          </p:nvPr>
        </p:nvSpPr>
        <p:spPr/>
        <p:txBody>
          <a:bodyPr/>
          <a:lstStyle/>
          <a:p>
            <a:endParaRPr lang="en-US" dirty="0" smtClean="0"/>
          </a:p>
          <a:p>
            <a:r>
              <a:rPr lang="en-US" dirty="0" smtClean="0"/>
              <a:t>the </a:t>
            </a:r>
            <a:r>
              <a:rPr lang="en-US" dirty="0"/>
              <a:t>spread of sin </a:t>
            </a:r>
            <a:endParaRPr lang="en-US" dirty="0" smtClean="0"/>
          </a:p>
          <a:p>
            <a:r>
              <a:rPr lang="en-US" dirty="0" smtClean="0"/>
              <a:t>people </a:t>
            </a:r>
            <a:r>
              <a:rPr lang="en-US" dirty="0"/>
              <a:t>became </a:t>
            </a:r>
            <a:r>
              <a:rPr lang="en-US" dirty="0" smtClean="0"/>
              <a:t>more </a:t>
            </a:r>
            <a:r>
              <a:rPr lang="en-US" dirty="0"/>
              <a:t>wicked </a:t>
            </a:r>
            <a:endParaRPr lang="en-US" dirty="0" smtClean="0"/>
          </a:p>
          <a:p>
            <a:r>
              <a:rPr lang="en-US" dirty="0" smtClean="0"/>
              <a:t>Verses </a:t>
            </a:r>
            <a:r>
              <a:rPr lang="en-US" dirty="0"/>
              <a:t>1-16 </a:t>
            </a:r>
            <a:r>
              <a:rPr lang="en-US" dirty="0" smtClean="0"/>
              <a:t>the </a:t>
            </a:r>
            <a:r>
              <a:rPr lang="en-US" dirty="0"/>
              <a:t>Fall affected </a:t>
            </a:r>
            <a:r>
              <a:rPr lang="en-US" dirty="0" smtClean="0"/>
              <a:t>Adam, Eve and their </a:t>
            </a:r>
            <a:r>
              <a:rPr lang="en-US" dirty="0"/>
              <a:t>children </a:t>
            </a:r>
            <a:endParaRPr lang="en-US" dirty="0" smtClean="0"/>
          </a:p>
          <a:p>
            <a:r>
              <a:rPr lang="en-US" dirty="0" smtClean="0"/>
              <a:t>Verses </a:t>
            </a:r>
            <a:r>
              <a:rPr lang="en-US" dirty="0"/>
              <a:t>17-26 trace </a:t>
            </a:r>
            <a:r>
              <a:rPr lang="en-US" dirty="0" smtClean="0"/>
              <a:t>Cain </a:t>
            </a:r>
            <a:r>
              <a:rPr lang="en-US" dirty="0"/>
              <a:t>and </a:t>
            </a:r>
            <a:r>
              <a:rPr lang="en-US" dirty="0" smtClean="0"/>
              <a:t>Seth’s  descendants </a:t>
            </a:r>
          </a:p>
          <a:p>
            <a:r>
              <a:rPr lang="en-US" dirty="0" smtClean="0"/>
              <a:t>the </a:t>
            </a:r>
            <a:r>
              <a:rPr lang="en-US" dirty="0"/>
              <a:t>chapter begins and ends with the subject of </a:t>
            </a:r>
            <a:r>
              <a:rPr lang="en-US" dirty="0" smtClean="0"/>
              <a:t>worship </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667000" y="457200"/>
            <a:ext cx="6316662" cy="1143000"/>
          </a:xfrm>
        </p:spPr>
        <p:txBody>
          <a:bodyPr/>
          <a:lstStyle/>
          <a:p>
            <a:r>
              <a:rPr lang="en-US" sz="4800" dirty="0"/>
              <a:t>II The Punishment of Cain</a:t>
            </a:r>
          </a:p>
        </p:txBody>
      </p:sp>
      <p:sp>
        <p:nvSpPr>
          <p:cNvPr id="128003" name="Rectangle 3"/>
          <p:cNvSpPr>
            <a:spLocks noGrp="1" noChangeArrowheads="1"/>
          </p:cNvSpPr>
          <p:nvPr>
            <p:ph type="body" sz="half" idx="1"/>
          </p:nvPr>
        </p:nvSpPr>
        <p:spPr>
          <a:xfrm>
            <a:off x="2693988" y="1600200"/>
            <a:ext cx="6297612" cy="4525963"/>
          </a:xfrm>
        </p:spPr>
        <p:txBody>
          <a:bodyPr/>
          <a:lstStyle/>
          <a:p>
            <a:r>
              <a:rPr lang="en-US" dirty="0"/>
              <a:t>4:11 “now you are cursed from the ground” </a:t>
            </a:r>
            <a:endParaRPr lang="en-US" dirty="0" smtClean="0"/>
          </a:p>
          <a:p>
            <a:endParaRPr lang="en-US" dirty="0"/>
          </a:p>
          <a:p>
            <a:r>
              <a:rPr lang="en-US" dirty="0"/>
              <a:t>With Adam’s sin the ground was cursed</a:t>
            </a:r>
            <a:r>
              <a:rPr lang="en-US" dirty="0" smtClean="0"/>
              <a:t>.</a:t>
            </a:r>
          </a:p>
          <a:p>
            <a:endParaRPr lang="en-US" dirty="0"/>
          </a:p>
          <a:p>
            <a:r>
              <a:rPr lang="en-US" dirty="0"/>
              <a:t>It is significant that Cain, being a farmer, can no longer use this as his occupation. </a:t>
            </a:r>
          </a:p>
        </p:txBody>
      </p:sp>
      <p:pic>
        <p:nvPicPr>
          <p:cNvPr id="128004" name="Picture 4" descr="MP900406589[1]"/>
          <p:cNvPicPr>
            <a:picLocks noGrp="1" noChangeAspect="1" noChangeArrowheads="1"/>
          </p:cNvPicPr>
          <p:nvPr>
            <p:ph sz="half" idx="2"/>
          </p:nvPr>
        </p:nvPicPr>
        <p:blipFill>
          <a:blip r:embed="rId2" cstate="print"/>
          <a:srcRect/>
          <a:stretch>
            <a:fillRect/>
          </a:stretch>
        </p:blipFill>
        <p:spPr>
          <a:xfrm>
            <a:off x="3886200" y="4799012"/>
            <a:ext cx="3087688" cy="2058988"/>
          </a:xfrm>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3" name="Rectangle 5"/>
          <p:cNvSpPr>
            <a:spLocks noGrp="1" noChangeArrowheads="1"/>
          </p:cNvSpPr>
          <p:nvPr>
            <p:ph type="title"/>
          </p:nvPr>
        </p:nvSpPr>
        <p:spPr>
          <a:xfrm>
            <a:off x="2827338" y="457200"/>
            <a:ext cx="6316662" cy="1143000"/>
          </a:xfrm>
        </p:spPr>
        <p:txBody>
          <a:bodyPr/>
          <a:lstStyle/>
          <a:p>
            <a:r>
              <a:rPr lang="en-US" sz="4800" dirty="0"/>
              <a:t>II The Punishment of Cain</a:t>
            </a:r>
          </a:p>
        </p:txBody>
      </p:sp>
      <p:sp>
        <p:nvSpPr>
          <p:cNvPr id="130051" name="Rectangle 3"/>
          <p:cNvSpPr>
            <a:spLocks noGrp="1" noChangeArrowheads="1"/>
          </p:cNvSpPr>
          <p:nvPr>
            <p:ph type="body" sz="half" idx="1"/>
          </p:nvPr>
        </p:nvSpPr>
        <p:spPr>
          <a:xfrm>
            <a:off x="2693988" y="1600200"/>
            <a:ext cx="6297612" cy="4525963"/>
          </a:xfrm>
        </p:spPr>
        <p:txBody>
          <a:bodyPr/>
          <a:lstStyle/>
          <a:p>
            <a:r>
              <a:rPr lang="en-US"/>
              <a:t>Cain's punishment consisted of his being banished from God's presence and unable to enjoy his family's company and the fruitfulness of a settled life (vv. 11-12, 14). </a:t>
            </a:r>
          </a:p>
          <a:p>
            <a:r>
              <a:rPr lang="en-US"/>
              <a:t>He would have to wander from place to place seeking food rather than living a sedentary life.</a:t>
            </a:r>
            <a:r>
              <a:rPr lang="en-US" sz="2000"/>
              <a:t> </a:t>
            </a:r>
          </a:p>
        </p:txBody>
      </p:sp>
      <p:pic>
        <p:nvPicPr>
          <p:cNvPr id="130056" name="Picture 8" descr="MP900406589[1]"/>
          <p:cNvPicPr>
            <a:picLocks noGrp="1" noChangeAspect="1" noChangeArrowheads="1"/>
          </p:cNvPicPr>
          <p:nvPr>
            <p:ph sz="half" idx="2"/>
          </p:nvPr>
        </p:nvPicPr>
        <p:blipFill>
          <a:blip r:embed="rId2" cstate="print"/>
          <a:srcRect/>
          <a:stretch>
            <a:fillRect/>
          </a:stretch>
        </p:blipFill>
        <p:spPr>
          <a:xfrm>
            <a:off x="3886200" y="4495800"/>
            <a:ext cx="3087688" cy="2058988"/>
          </a:xfrm>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667000" y="457200"/>
            <a:ext cx="6316662" cy="1143000"/>
          </a:xfrm>
        </p:spPr>
        <p:txBody>
          <a:bodyPr/>
          <a:lstStyle/>
          <a:p>
            <a:r>
              <a:rPr lang="en-US" sz="4800" dirty="0"/>
              <a:t>II The Punishment of Cain</a:t>
            </a:r>
          </a:p>
        </p:txBody>
      </p:sp>
      <p:sp>
        <p:nvSpPr>
          <p:cNvPr id="132099" name="Rectangle 3"/>
          <p:cNvSpPr>
            <a:spLocks noGrp="1" noChangeArrowheads="1"/>
          </p:cNvSpPr>
          <p:nvPr>
            <p:ph type="body" sz="half" idx="1"/>
          </p:nvPr>
        </p:nvSpPr>
        <p:spPr>
          <a:xfrm>
            <a:off x="2693988" y="1600200"/>
            <a:ext cx="6069012" cy="4525963"/>
          </a:xfrm>
        </p:spPr>
        <p:txBody>
          <a:bodyPr/>
          <a:lstStyle/>
          <a:p>
            <a:r>
              <a:rPr lang="en-US" dirty="0"/>
              <a:t>4:13 “My punishment is greater than I can bear” </a:t>
            </a:r>
            <a:endParaRPr lang="en-US" dirty="0" smtClean="0"/>
          </a:p>
          <a:p>
            <a:endParaRPr lang="en-US" dirty="0" smtClean="0"/>
          </a:p>
          <a:p>
            <a:r>
              <a:rPr lang="en-US" dirty="0" smtClean="0"/>
              <a:t>Cain </a:t>
            </a:r>
            <a:r>
              <a:rPr lang="en-US" dirty="0"/>
              <a:t>is not sorry for his act but he is sorry for its consequences. </a:t>
            </a:r>
            <a:endParaRPr lang="en-US" dirty="0" smtClean="0"/>
          </a:p>
          <a:p>
            <a:endParaRPr lang="en-US" dirty="0"/>
          </a:p>
          <a:p>
            <a:r>
              <a:rPr lang="en-US" dirty="0"/>
              <a:t>4:14 “driven me today away from the ground” This is the physical result of Cain’s sin while the next phrase “from your face I shall be hidden” is the spiritual result of Cain’s sin. </a:t>
            </a:r>
          </a:p>
          <a:p>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667000" y="381000"/>
            <a:ext cx="6316662" cy="1143000"/>
          </a:xfrm>
        </p:spPr>
        <p:txBody>
          <a:bodyPr/>
          <a:lstStyle/>
          <a:p>
            <a:r>
              <a:rPr lang="en-US" sz="4800" dirty="0"/>
              <a:t>II The Punishment of Cain</a:t>
            </a:r>
          </a:p>
        </p:txBody>
      </p:sp>
      <p:sp>
        <p:nvSpPr>
          <p:cNvPr id="135171" name="Rectangle 3"/>
          <p:cNvSpPr>
            <a:spLocks noGrp="1" noChangeArrowheads="1"/>
          </p:cNvSpPr>
          <p:nvPr>
            <p:ph type="body" idx="1"/>
          </p:nvPr>
        </p:nvSpPr>
        <p:spPr/>
        <p:txBody>
          <a:bodyPr/>
          <a:lstStyle/>
          <a:p>
            <a:endParaRPr lang="en-US" dirty="0" smtClean="0"/>
          </a:p>
          <a:p>
            <a:r>
              <a:rPr lang="en-US" dirty="0" smtClean="0"/>
              <a:t>“</a:t>
            </a:r>
            <a:r>
              <a:rPr lang="en-US" dirty="0"/>
              <a:t>whoever finds me will kill me” </a:t>
            </a:r>
            <a:endParaRPr lang="en-US" dirty="0" smtClean="0"/>
          </a:p>
          <a:p>
            <a:pPr>
              <a:buNone/>
            </a:pPr>
            <a:r>
              <a:rPr lang="en-US" dirty="0" smtClean="0"/>
              <a:t> </a:t>
            </a:r>
            <a:endParaRPr lang="en-US" dirty="0"/>
          </a:p>
          <a:p>
            <a:r>
              <a:rPr lang="en-US" dirty="0"/>
              <a:t>The context seems to imply that his own relatives, who would be “</a:t>
            </a:r>
            <a:r>
              <a:rPr lang="en-US" dirty="0" err="1"/>
              <a:t>go’els</a:t>
            </a:r>
            <a:r>
              <a:rPr lang="en-US" dirty="0"/>
              <a:t>” (blood avenger) for Abel, would kill him. </a:t>
            </a:r>
            <a:endParaRPr lang="en-US" dirty="0" smtClean="0"/>
          </a:p>
          <a:p>
            <a:endParaRPr lang="en-US" dirty="0"/>
          </a:p>
          <a:p>
            <a:r>
              <a:rPr lang="en-US" dirty="0"/>
              <a:t>This would imply that Adam and Eve had many unnamed children.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827338" y="381000"/>
            <a:ext cx="6316662" cy="1143000"/>
          </a:xfrm>
        </p:spPr>
        <p:txBody>
          <a:bodyPr/>
          <a:lstStyle/>
          <a:p>
            <a:r>
              <a:rPr lang="en-US" sz="4800" dirty="0"/>
              <a:t>II The Punishment of Cain</a:t>
            </a:r>
          </a:p>
        </p:txBody>
      </p:sp>
      <p:sp>
        <p:nvSpPr>
          <p:cNvPr id="136195" name="Rectangle 3"/>
          <p:cNvSpPr>
            <a:spLocks noGrp="1" noChangeArrowheads="1"/>
          </p:cNvSpPr>
          <p:nvPr>
            <p:ph type="body" idx="1"/>
          </p:nvPr>
        </p:nvSpPr>
        <p:spPr/>
        <p:txBody>
          <a:bodyPr/>
          <a:lstStyle/>
          <a:p>
            <a:pPr>
              <a:lnSpc>
                <a:spcPct val="90000"/>
              </a:lnSpc>
            </a:pPr>
            <a:r>
              <a:rPr lang="en-US" dirty="0"/>
              <a:t>4:15 “vengeance shall be taken on him sevenfold” </a:t>
            </a:r>
            <a:endParaRPr lang="en-US" dirty="0" smtClean="0"/>
          </a:p>
          <a:p>
            <a:pPr>
              <a:lnSpc>
                <a:spcPct val="90000"/>
              </a:lnSpc>
              <a:buNone/>
            </a:pPr>
            <a:endParaRPr lang="en-US" dirty="0"/>
          </a:p>
          <a:p>
            <a:pPr>
              <a:lnSpc>
                <a:spcPct val="90000"/>
              </a:lnSpc>
            </a:pPr>
            <a:r>
              <a:rPr lang="en-US" dirty="0"/>
              <a:t>“And the LORD put a mark on Cain” </a:t>
            </a:r>
            <a:endParaRPr lang="en-US" dirty="0" smtClean="0"/>
          </a:p>
          <a:p>
            <a:pPr>
              <a:lnSpc>
                <a:spcPct val="90000"/>
              </a:lnSpc>
            </a:pPr>
            <a:endParaRPr lang="en-US" dirty="0" smtClean="0"/>
          </a:p>
          <a:p>
            <a:pPr>
              <a:lnSpc>
                <a:spcPct val="90000"/>
              </a:lnSpc>
            </a:pPr>
            <a:r>
              <a:rPr lang="en-US" dirty="0" smtClean="0"/>
              <a:t>This </a:t>
            </a:r>
            <a:r>
              <a:rPr lang="en-US" dirty="0"/>
              <a:t>was either a sign of </a:t>
            </a:r>
            <a:endParaRPr lang="en-US" dirty="0" smtClean="0"/>
          </a:p>
          <a:p>
            <a:pPr marL="457200" indent="-457200">
              <a:lnSpc>
                <a:spcPct val="90000"/>
              </a:lnSpc>
              <a:buAutoNum type="arabicParenBoth"/>
            </a:pPr>
            <a:r>
              <a:rPr lang="en-US" dirty="0" smtClean="0"/>
              <a:t>God’s </a:t>
            </a:r>
            <a:r>
              <a:rPr lang="en-US" dirty="0"/>
              <a:t>mercy amidst judgment or </a:t>
            </a:r>
            <a:endParaRPr lang="en-US" dirty="0" smtClean="0"/>
          </a:p>
          <a:p>
            <a:pPr marL="457200" indent="-457200">
              <a:lnSpc>
                <a:spcPct val="90000"/>
              </a:lnSpc>
              <a:buNone/>
            </a:pPr>
            <a:r>
              <a:rPr lang="en-US" dirty="0" smtClean="0"/>
              <a:t>(</a:t>
            </a:r>
            <a:r>
              <a:rPr lang="en-US" dirty="0"/>
              <a:t>2) God’s sustaining His judgment through time. </a:t>
            </a:r>
            <a:endParaRPr lang="en-US" dirty="0" smtClean="0"/>
          </a:p>
          <a:p>
            <a:pPr marL="457200" indent="-457200">
              <a:lnSpc>
                <a:spcPct val="90000"/>
              </a:lnSpc>
              <a:buNone/>
            </a:pPr>
            <a:endParaRPr lang="en-US" dirty="0"/>
          </a:p>
          <a:p>
            <a:pPr>
              <a:lnSpc>
                <a:spcPct val="90000"/>
              </a:lnSpc>
            </a:pPr>
            <a:r>
              <a:rPr lang="en-US" dirty="0"/>
              <a:t>Whatever it was, Cain's mark served to protect him as well as to remind him and others of his banishment.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827338" y="457200"/>
            <a:ext cx="6316662" cy="1143000"/>
          </a:xfrm>
        </p:spPr>
        <p:txBody>
          <a:bodyPr/>
          <a:lstStyle/>
          <a:p>
            <a:r>
              <a:rPr lang="en-US" sz="4800" dirty="0"/>
              <a:t>II The Punishment of Cain</a:t>
            </a:r>
          </a:p>
        </p:txBody>
      </p:sp>
      <p:sp>
        <p:nvSpPr>
          <p:cNvPr id="137219" name="Rectangle 3"/>
          <p:cNvSpPr>
            <a:spLocks noGrp="1" noChangeArrowheads="1"/>
          </p:cNvSpPr>
          <p:nvPr>
            <p:ph type="body" idx="1"/>
          </p:nvPr>
        </p:nvSpPr>
        <p:spPr/>
        <p:txBody>
          <a:bodyPr/>
          <a:lstStyle/>
          <a:p>
            <a:pPr>
              <a:lnSpc>
                <a:spcPct val="90000"/>
              </a:lnSpc>
            </a:pPr>
            <a:endParaRPr lang="en-US" dirty="0" smtClean="0"/>
          </a:p>
          <a:p>
            <a:pPr>
              <a:lnSpc>
                <a:spcPct val="90000"/>
              </a:lnSpc>
            </a:pPr>
            <a:r>
              <a:rPr lang="en-US" dirty="0" smtClean="0"/>
              <a:t>4:16 </a:t>
            </a:r>
            <a:r>
              <a:rPr lang="en-US" dirty="0"/>
              <a:t>“Then Cain went away from the presence of the LORD” </a:t>
            </a:r>
            <a:endParaRPr lang="en-US" dirty="0" smtClean="0"/>
          </a:p>
          <a:p>
            <a:pPr>
              <a:lnSpc>
                <a:spcPct val="90000"/>
              </a:lnSpc>
            </a:pPr>
            <a:endParaRPr lang="en-US" dirty="0"/>
          </a:p>
          <a:p>
            <a:pPr>
              <a:lnSpc>
                <a:spcPct val="90000"/>
              </a:lnSpc>
            </a:pPr>
            <a:r>
              <a:rPr lang="en-US" dirty="0"/>
              <a:t>“the land of Nod” “Nod” is a Hebrew term for “wandering” or “the land of wanderers.” </a:t>
            </a:r>
            <a:endParaRPr lang="en-US" dirty="0" smtClean="0"/>
          </a:p>
          <a:p>
            <a:pPr>
              <a:lnSpc>
                <a:spcPct val="90000"/>
              </a:lnSpc>
            </a:pPr>
            <a:endParaRPr lang="en-US" dirty="0"/>
          </a:p>
          <a:p>
            <a:pPr>
              <a:lnSpc>
                <a:spcPct val="90000"/>
              </a:lnSpc>
            </a:pPr>
            <a:r>
              <a:rPr lang="en-US" dirty="0"/>
              <a:t>We do not know where this place is located but it is obviously more east of Eden than Adam and Eve had gone.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sz="4400" dirty="0"/>
              <a:t>III.  The Spread of Civilization and Sin</a:t>
            </a:r>
          </a:p>
        </p:txBody>
      </p:sp>
      <p:sp>
        <p:nvSpPr>
          <p:cNvPr id="142339" name="Rectangle 3"/>
          <p:cNvSpPr>
            <a:spLocks noGrp="1" noChangeArrowheads="1"/>
          </p:cNvSpPr>
          <p:nvPr>
            <p:ph type="body" sz="half" idx="1"/>
          </p:nvPr>
        </p:nvSpPr>
        <p:spPr>
          <a:xfrm>
            <a:off x="2693988" y="1600200"/>
            <a:ext cx="3630612" cy="4525963"/>
          </a:xfrm>
        </p:spPr>
        <p:txBody>
          <a:bodyPr/>
          <a:lstStyle/>
          <a:p>
            <a:r>
              <a:rPr lang="en-US" dirty="0" smtClean="0"/>
              <a:t>Genesis 4:17-26</a:t>
            </a:r>
          </a:p>
          <a:p>
            <a:endParaRPr lang="en-US" dirty="0" smtClean="0"/>
          </a:p>
          <a:p>
            <a:r>
              <a:rPr lang="en-US" dirty="0" smtClean="0"/>
              <a:t>Cain's </a:t>
            </a:r>
            <a:r>
              <a:rPr lang="en-US" dirty="0"/>
              <a:t>wife (v. 17) was evidently one of his sisters or nieces (5:4). </a:t>
            </a:r>
            <a:endParaRPr lang="en-US" dirty="0" smtClean="0"/>
          </a:p>
          <a:p>
            <a:endParaRPr lang="en-US" dirty="0"/>
          </a:p>
          <a:p>
            <a:r>
              <a:rPr lang="en-US" dirty="0"/>
              <a:t>God did not prohibit marrying siblings and close relatives until the Mosaic Law. </a:t>
            </a:r>
          </a:p>
          <a:p>
            <a:endParaRPr lang="en-US" sz="2000" dirty="0"/>
          </a:p>
        </p:txBody>
      </p:sp>
      <p:pic>
        <p:nvPicPr>
          <p:cNvPr id="142367" name="Picture 31" descr="MP900442389[1]"/>
          <p:cNvPicPr>
            <a:picLocks noGrp="1" noChangeAspect="1" noChangeArrowheads="1"/>
          </p:cNvPicPr>
          <p:nvPr>
            <p:ph sz="quarter" idx="3"/>
          </p:nvPr>
        </p:nvPicPr>
        <p:blipFill>
          <a:blip r:embed="rId2" cstate="print"/>
          <a:srcRect/>
          <a:stretch>
            <a:fillRect/>
          </a:stretch>
        </p:blipFill>
        <p:spPr>
          <a:xfrm>
            <a:off x="6324600" y="1752600"/>
            <a:ext cx="2678113" cy="3962400"/>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5" name="Rectangle 5"/>
          <p:cNvSpPr>
            <a:spLocks noGrp="1" noChangeArrowheads="1"/>
          </p:cNvSpPr>
          <p:nvPr>
            <p:ph type="title"/>
          </p:nvPr>
        </p:nvSpPr>
        <p:spPr/>
        <p:txBody>
          <a:bodyPr/>
          <a:lstStyle/>
          <a:p>
            <a:r>
              <a:rPr lang="en-US" sz="4400"/>
              <a:t>III.  The Spread of Civilization and Sin</a:t>
            </a:r>
          </a:p>
        </p:txBody>
      </p:sp>
      <p:sp>
        <p:nvSpPr>
          <p:cNvPr id="143363" name="Rectangle 3"/>
          <p:cNvSpPr>
            <a:spLocks noGrp="1" noChangeArrowheads="1"/>
          </p:cNvSpPr>
          <p:nvPr>
            <p:ph type="body" sz="half" idx="1"/>
          </p:nvPr>
        </p:nvSpPr>
        <p:spPr/>
        <p:txBody>
          <a:bodyPr/>
          <a:lstStyle/>
          <a:p>
            <a:r>
              <a:rPr lang="en-US"/>
              <a:t>The marriage of brothers and sisters was inevitable in the case of the children of the first men, since the human race was actually to descend from a single pair.</a:t>
            </a:r>
            <a:r>
              <a:rPr lang="en-US" sz="2000"/>
              <a:t> </a:t>
            </a:r>
          </a:p>
        </p:txBody>
      </p:sp>
      <p:pic>
        <p:nvPicPr>
          <p:cNvPr id="143364" name="Picture 4" descr="MP900442389[1]"/>
          <p:cNvPicPr>
            <a:picLocks noGrp="1" noChangeAspect="1" noChangeArrowheads="1"/>
          </p:cNvPicPr>
          <p:nvPr>
            <p:ph sz="half" idx="2"/>
          </p:nvPr>
        </p:nvPicPr>
        <p:blipFill>
          <a:blip r:embed="rId2" cstate="print"/>
          <a:srcRect/>
          <a:stretch>
            <a:fillRect/>
          </a:stretch>
        </p:blipFill>
        <p:spPr>
          <a:xfrm>
            <a:off x="5967413" y="1600200"/>
            <a:ext cx="3017837" cy="4525963"/>
          </a:xfrm>
          <a:no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z="4400"/>
              <a:t>III.  The Spread of Civilization and Sin</a:t>
            </a:r>
          </a:p>
        </p:txBody>
      </p:sp>
      <p:sp>
        <p:nvSpPr>
          <p:cNvPr id="149514" name="Rectangle 10"/>
          <p:cNvSpPr>
            <a:spLocks noGrp="1" noChangeArrowheads="1"/>
          </p:cNvSpPr>
          <p:nvPr>
            <p:ph type="body" sz="half" idx="1"/>
          </p:nvPr>
        </p:nvSpPr>
        <p:spPr>
          <a:xfrm>
            <a:off x="2693988" y="1600200"/>
            <a:ext cx="5992812" cy="4525963"/>
          </a:xfrm>
          <a:noFill/>
          <a:ln/>
        </p:spPr>
        <p:txBody>
          <a:bodyPr/>
          <a:lstStyle/>
          <a:p>
            <a:r>
              <a:rPr lang="en-US" dirty="0"/>
              <a:t>Cain named his son Enoch. </a:t>
            </a:r>
            <a:endParaRPr lang="en-US" dirty="0" smtClean="0"/>
          </a:p>
          <a:p>
            <a:endParaRPr lang="en-US" dirty="0"/>
          </a:p>
          <a:p>
            <a:r>
              <a:rPr lang="en-US" dirty="0"/>
              <a:t>He also gave the same name to the city which he built</a:t>
            </a:r>
            <a:r>
              <a:rPr lang="en-US" dirty="0" smtClean="0"/>
              <a:t>.</a:t>
            </a:r>
          </a:p>
          <a:p>
            <a:endParaRPr lang="en-US" dirty="0"/>
          </a:p>
          <a:p>
            <a:r>
              <a:rPr lang="en-US" dirty="0"/>
              <a:t>Centuries had already passed since the creation of man, and Cain's descendants may by this time have increased considerably in </a:t>
            </a:r>
            <a:r>
              <a:rPr lang="en-US" dirty="0" smtClean="0"/>
              <a:t>numbers.</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sz="4400"/>
              <a:t>III.  The Spread of Civilization and Sin</a:t>
            </a:r>
          </a:p>
        </p:txBody>
      </p:sp>
      <p:sp>
        <p:nvSpPr>
          <p:cNvPr id="152579" name="Rectangle 3"/>
          <p:cNvSpPr>
            <a:spLocks noGrp="1" noChangeArrowheads="1"/>
          </p:cNvSpPr>
          <p:nvPr>
            <p:ph type="body" sz="half" idx="1"/>
          </p:nvPr>
        </p:nvSpPr>
        <p:spPr>
          <a:xfrm>
            <a:off x="2693988" y="1600200"/>
            <a:ext cx="6221412" cy="4525963"/>
          </a:xfrm>
        </p:spPr>
        <p:txBody>
          <a:bodyPr/>
          <a:lstStyle/>
          <a:p>
            <a:r>
              <a:rPr lang="en-US" dirty="0"/>
              <a:t>Cain, who was to be a fugitive and a vagabond upon the earth, established himself in the land of Nod. </a:t>
            </a:r>
          </a:p>
          <a:p>
            <a:endParaRPr lang="en-US" dirty="0" smtClean="0"/>
          </a:p>
          <a:p>
            <a:r>
              <a:rPr lang="en-US" dirty="0" smtClean="0"/>
              <a:t> </a:t>
            </a:r>
            <a:endParaRPr lang="en-US" dirty="0"/>
          </a:p>
        </p:txBody>
      </p:sp>
      <p:pic>
        <p:nvPicPr>
          <p:cNvPr id="152625" name="Picture 49" descr="MP900402769[1]"/>
          <p:cNvPicPr>
            <a:picLocks noGrp="1" noChangeAspect="1" noChangeArrowheads="1"/>
          </p:cNvPicPr>
          <p:nvPr>
            <p:ph sz="half" idx="2"/>
          </p:nvPr>
        </p:nvPicPr>
        <p:blipFill>
          <a:blip r:embed="rId2" cstate="print"/>
          <a:srcRect/>
          <a:stretch>
            <a:fillRect/>
          </a:stretch>
        </p:blipFill>
        <p:spPr>
          <a:xfrm>
            <a:off x="3048000" y="3352800"/>
            <a:ext cx="4648200" cy="3097206"/>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800"/>
              <a:t>I.  The murder of Abel</a:t>
            </a:r>
            <a:r>
              <a:rPr lang="en-US" sz="2400"/>
              <a:t> </a:t>
            </a:r>
          </a:p>
        </p:txBody>
      </p:sp>
      <p:sp>
        <p:nvSpPr>
          <p:cNvPr id="86019" name="Rectangle 3"/>
          <p:cNvSpPr>
            <a:spLocks noGrp="1" noChangeArrowheads="1"/>
          </p:cNvSpPr>
          <p:nvPr>
            <p:ph type="body" idx="1"/>
          </p:nvPr>
        </p:nvSpPr>
        <p:spPr/>
        <p:txBody>
          <a:bodyPr/>
          <a:lstStyle/>
          <a:p>
            <a:r>
              <a:rPr lang="en-US" dirty="0"/>
              <a:t>Genesis </a:t>
            </a:r>
            <a:r>
              <a:rPr lang="en-US" dirty="0" smtClean="0"/>
              <a:t>4:1-8</a:t>
            </a:r>
          </a:p>
          <a:p>
            <a:r>
              <a:rPr lang="en-US" dirty="0" smtClean="0"/>
              <a:t>4:1 “Now Adam knew Eve his wife” </a:t>
            </a:r>
          </a:p>
          <a:p>
            <a:r>
              <a:rPr lang="en-US" dirty="0" smtClean="0"/>
              <a:t>The Hebrew term “knew” speaks of intimate personal relationship. </a:t>
            </a:r>
          </a:p>
          <a:p>
            <a:r>
              <a:rPr lang="en-US" dirty="0" smtClean="0"/>
              <a:t>The Bible is silent about how many children they had and when they had them. </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z="4400"/>
              <a:t>III.  The Spread of Civilization and Sin</a:t>
            </a:r>
          </a:p>
        </p:txBody>
      </p:sp>
      <p:sp>
        <p:nvSpPr>
          <p:cNvPr id="158723" name="Rectangle 3"/>
          <p:cNvSpPr>
            <a:spLocks noGrp="1" noChangeArrowheads="1"/>
          </p:cNvSpPr>
          <p:nvPr>
            <p:ph type="body" idx="1"/>
          </p:nvPr>
        </p:nvSpPr>
        <p:spPr/>
        <p:txBody>
          <a:bodyPr/>
          <a:lstStyle/>
          <a:p>
            <a:r>
              <a:rPr lang="en-US" dirty="0"/>
              <a:t>The powerful development of the worldly mind and of ungodliness among the </a:t>
            </a:r>
            <a:r>
              <a:rPr lang="en-US" dirty="0" err="1"/>
              <a:t>Cainites</a:t>
            </a:r>
            <a:r>
              <a:rPr lang="en-US" dirty="0"/>
              <a:t> was openly displayed in </a:t>
            </a:r>
            <a:r>
              <a:rPr lang="en-US" dirty="0" err="1"/>
              <a:t>Lamech</a:t>
            </a:r>
            <a:r>
              <a:rPr lang="en-US" dirty="0"/>
              <a:t>, in the sixth generation. </a:t>
            </a:r>
            <a:endParaRPr lang="en-US" dirty="0" smtClean="0"/>
          </a:p>
          <a:p>
            <a:endParaRPr lang="en-US" dirty="0"/>
          </a:p>
          <a:p>
            <a:r>
              <a:rPr lang="en-US" dirty="0" err="1"/>
              <a:t>Lamech</a:t>
            </a:r>
            <a:r>
              <a:rPr lang="en-US" dirty="0"/>
              <a:t> (v. 19) was the first bigamist. Bigamy was common in the ancient Near East, but it was never God's desire (2:24; Matt. 19:4-5).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sz="4400"/>
              <a:t>III.  The Spread of Civilization and Sin</a:t>
            </a:r>
          </a:p>
        </p:txBody>
      </p:sp>
      <p:sp>
        <p:nvSpPr>
          <p:cNvPr id="159747" name="Rectangle 3"/>
          <p:cNvSpPr>
            <a:spLocks noGrp="1" noChangeArrowheads="1"/>
          </p:cNvSpPr>
          <p:nvPr>
            <p:ph type="body" idx="1"/>
          </p:nvPr>
        </p:nvSpPr>
        <p:spPr/>
        <p:txBody>
          <a:bodyPr/>
          <a:lstStyle/>
          <a:p>
            <a:r>
              <a:rPr lang="en-US" dirty="0"/>
              <a:t>We could paraphrase the idea in </a:t>
            </a:r>
            <a:r>
              <a:rPr lang="en-US" dirty="0" err="1"/>
              <a:t>Lamech's</a:t>
            </a:r>
            <a:r>
              <a:rPr lang="en-US" dirty="0"/>
              <a:t> mind as expressed in verses 23-24 more clearly as follows. "If I am threatened again, I will retaliate again, even more forcefully than Cain did." </a:t>
            </a:r>
            <a:endParaRPr lang="en-US" dirty="0" smtClean="0"/>
          </a:p>
          <a:p>
            <a:endParaRPr lang="en-US" dirty="0"/>
          </a:p>
          <a:p>
            <a:r>
              <a:rPr lang="en-US" dirty="0" smtClean="0"/>
              <a:t>The idea is this: whoever inflicts a wound or stripe on me, whether man or youth, I will put to death; and for every injury done to my person, I will take ten times more vengeance than that with which God promised to avenge the murder of my ancestor Cain. </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z="4400"/>
              <a:t>III.  The Spread of Civilization and Sin</a:t>
            </a:r>
          </a:p>
        </p:txBody>
      </p:sp>
      <p:sp>
        <p:nvSpPr>
          <p:cNvPr id="161795" name="Rectangle 3"/>
          <p:cNvSpPr>
            <a:spLocks noGrp="1" noChangeArrowheads="1"/>
          </p:cNvSpPr>
          <p:nvPr>
            <p:ph type="body" sz="half" idx="1"/>
          </p:nvPr>
        </p:nvSpPr>
        <p:spPr>
          <a:xfrm>
            <a:off x="2693988" y="1600200"/>
            <a:ext cx="4240212" cy="4525963"/>
          </a:xfrm>
        </p:spPr>
        <p:txBody>
          <a:bodyPr/>
          <a:lstStyle/>
          <a:p>
            <a:r>
              <a:rPr lang="en-US" dirty="0"/>
              <a:t>The history, therefore, turns from them, to indicate briefly the origin of the godly race. </a:t>
            </a:r>
            <a:endParaRPr lang="en-US" dirty="0" smtClean="0"/>
          </a:p>
          <a:p>
            <a:endParaRPr lang="en-US" dirty="0"/>
          </a:p>
          <a:p>
            <a:r>
              <a:rPr lang="en-US" dirty="0"/>
              <a:t>Seth's name, from the Hebrew verb translated "granted" and meaning "to set or place," expresses Eve's faith that God would continue to provide seed despite death. </a:t>
            </a:r>
          </a:p>
          <a:p>
            <a:endParaRPr lang="en-US" dirty="0"/>
          </a:p>
        </p:txBody>
      </p:sp>
      <p:pic>
        <p:nvPicPr>
          <p:cNvPr id="161796" name="Picture 4" descr="MP900444164[1]"/>
          <p:cNvPicPr>
            <a:picLocks noGrp="1" noChangeAspect="1" noChangeArrowheads="1"/>
          </p:cNvPicPr>
          <p:nvPr>
            <p:ph sz="half" idx="2"/>
          </p:nvPr>
        </p:nvPicPr>
        <p:blipFill>
          <a:blip r:embed="rId2" cstate="print"/>
          <a:srcRect/>
          <a:stretch>
            <a:fillRect/>
          </a:stretch>
        </p:blipFill>
        <p:spPr>
          <a:xfrm>
            <a:off x="6988175" y="2286000"/>
            <a:ext cx="2155825" cy="3230563"/>
          </a:xfrm>
          <a:noFill/>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z="4400"/>
              <a:t>III.  The Spread of Civilization and Sin</a:t>
            </a:r>
          </a:p>
        </p:txBody>
      </p:sp>
      <p:sp>
        <p:nvSpPr>
          <p:cNvPr id="163843" name="Rectangle 3"/>
          <p:cNvSpPr>
            <a:spLocks noGrp="1" noChangeArrowheads="1"/>
          </p:cNvSpPr>
          <p:nvPr>
            <p:ph type="body" idx="1"/>
          </p:nvPr>
        </p:nvSpPr>
        <p:spPr/>
        <p:txBody>
          <a:bodyPr/>
          <a:lstStyle/>
          <a:p>
            <a:pPr>
              <a:lnSpc>
                <a:spcPct val="90000"/>
              </a:lnSpc>
            </a:pPr>
            <a:r>
              <a:rPr lang="en-US" dirty="0"/>
              <a:t>Verse 26. "To Seth also a son was born, and he called his name </a:t>
            </a:r>
            <a:r>
              <a:rPr lang="en-US" dirty="0" err="1"/>
              <a:t>Enosh</a:t>
            </a:r>
            <a:r>
              <a:rPr lang="en-US" dirty="0"/>
              <a:t>" '</a:t>
            </a:r>
            <a:r>
              <a:rPr lang="en-US" dirty="0" err="1"/>
              <a:t>enowsh</a:t>
            </a:r>
            <a:r>
              <a:rPr lang="en-US" dirty="0"/>
              <a:t>’ to be weak, faint, frail, designates man from his frail and mortal condition</a:t>
            </a:r>
            <a:r>
              <a:rPr lang="en-US" dirty="0" smtClean="0"/>
              <a:t>.</a:t>
            </a:r>
          </a:p>
          <a:p>
            <a:pPr>
              <a:lnSpc>
                <a:spcPct val="90000"/>
              </a:lnSpc>
            </a:pPr>
            <a:endParaRPr lang="en-US" dirty="0"/>
          </a:p>
          <a:p>
            <a:pPr>
              <a:lnSpc>
                <a:spcPct val="90000"/>
              </a:lnSpc>
            </a:pPr>
            <a:r>
              <a:rPr lang="en-US" dirty="0"/>
              <a:t>Ps 8:4 what is man that you are mindful of him, and the son of man that you care for him? </a:t>
            </a:r>
          </a:p>
          <a:p>
            <a:pPr>
              <a:lnSpc>
                <a:spcPct val="90000"/>
              </a:lnSpc>
            </a:pPr>
            <a:r>
              <a:rPr lang="en-US" dirty="0"/>
              <a:t>Ps 90:3 You return man to dust and say, "Return, O children of man!" </a:t>
            </a:r>
          </a:p>
          <a:p>
            <a:pPr>
              <a:lnSpc>
                <a:spcPct val="90000"/>
              </a:lnSpc>
            </a:pPr>
            <a:r>
              <a:rPr lang="en-US" dirty="0"/>
              <a:t>Ps 103:15 As for man, his days are like grass; he flourishes like a flower of the field;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sz="4400"/>
              <a:t>III.  The Spread of Civilization and Sin</a:t>
            </a:r>
          </a:p>
        </p:txBody>
      </p:sp>
      <p:sp>
        <p:nvSpPr>
          <p:cNvPr id="164867" name="Rectangle 3"/>
          <p:cNvSpPr>
            <a:spLocks noGrp="1" noChangeArrowheads="1"/>
          </p:cNvSpPr>
          <p:nvPr>
            <p:ph type="body" sz="half" idx="1"/>
          </p:nvPr>
        </p:nvSpPr>
        <p:spPr>
          <a:xfrm>
            <a:off x="2693988" y="1600200"/>
            <a:ext cx="6145212" cy="4525963"/>
          </a:xfrm>
        </p:spPr>
        <p:txBody>
          <a:bodyPr/>
          <a:lstStyle/>
          <a:p>
            <a:r>
              <a:rPr lang="en-US" dirty="0"/>
              <a:t>In this name, therefore, the feeling and knowledge of human weakness and frailty were expressed </a:t>
            </a:r>
            <a:r>
              <a:rPr lang="en-US" dirty="0" smtClean="0"/>
              <a:t>and </a:t>
            </a:r>
            <a:r>
              <a:rPr lang="en-US" dirty="0"/>
              <a:t>this feeling led to God, to that invocation of the name of the LORD which commenced under </a:t>
            </a:r>
            <a:r>
              <a:rPr lang="en-US" dirty="0" err="1"/>
              <a:t>Enosh</a:t>
            </a:r>
            <a:r>
              <a:rPr lang="en-US" dirty="0"/>
              <a:t>. </a:t>
            </a:r>
          </a:p>
        </p:txBody>
      </p:sp>
      <p:pic>
        <p:nvPicPr>
          <p:cNvPr id="164868" name="Picture 4" descr="MC900057779[1]"/>
          <p:cNvPicPr>
            <a:picLocks noGrp="1" noChangeAspect="1" noChangeArrowheads="1"/>
          </p:cNvPicPr>
          <p:nvPr>
            <p:ph sz="half" idx="2"/>
          </p:nvPr>
        </p:nvPicPr>
        <p:blipFill>
          <a:blip r:embed="rId2" cstate="print"/>
          <a:srcRect/>
          <a:stretch>
            <a:fillRect/>
          </a:stretch>
        </p:blipFill>
        <p:spPr>
          <a:xfrm>
            <a:off x="4114800" y="4518025"/>
            <a:ext cx="3194050" cy="2339975"/>
          </a:xfr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z="4400"/>
              <a:t>III.  The Spread of Civilization and Sin</a:t>
            </a:r>
          </a:p>
        </p:txBody>
      </p:sp>
      <p:sp>
        <p:nvSpPr>
          <p:cNvPr id="166915" name="Rectangle 3"/>
          <p:cNvSpPr>
            <a:spLocks noGrp="1" noChangeArrowheads="1"/>
          </p:cNvSpPr>
          <p:nvPr>
            <p:ph type="body" sz="half" idx="1"/>
          </p:nvPr>
        </p:nvSpPr>
        <p:spPr>
          <a:xfrm>
            <a:off x="2693988" y="1600200"/>
            <a:ext cx="6069012" cy="4525963"/>
          </a:xfrm>
        </p:spPr>
        <p:txBody>
          <a:bodyPr/>
          <a:lstStyle/>
          <a:p>
            <a:r>
              <a:rPr lang="en-US"/>
              <a:t>We have here an account of the commencement of</a:t>
            </a:r>
            <a:r>
              <a:rPr lang="en-US" i="1"/>
              <a:t> </a:t>
            </a:r>
            <a:r>
              <a:rPr lang="en-US"/>
              <a:t>that worship of God which consists in prayer, praise, and thanksgiving, or in the</a:t>
            </a:r>
            <a:r>
              <a:rPr lang="en-US" i="1"/>
              <a:t> </a:t>
            </a:r>
            <a:r>
              <a:rPr lang="en-US"/>
              <a:t>acknowledgment and celebration of the mercy and help of the LORD. </a:t>
            </a:r>
          </a:p>
        </p:txBody>
      </p:sp>
      <p:pic>
        <p:nvPicPr>
          <p:cNvPr id="166916" name="Picture 4" descr="MC900057779[1]"/>
          <p:cNvPicPr>
            <a:picLocks noGrp="1" noChangeAspect="1" noChangeArrowheads="1"/>
          </p:cNvPicPr>
          <p:nvPr>
            <p:ph sz="half" idx="2"/>
          </p:nvPr>
        </p:nvPicPr>
        <p:blipFill>
          <a:blip r:embed="rId2" cstate="print"/>
          <a:srcRect/>
          <a:stretch>
            <a:fillRect/>
          </a:stretch>
        </p:blipFill>
        <p:spPr>
          <a:xfrm>
            <a:off x="3886200" y="4294188"/>
            <a:ext cx="3498850" cy="2563812"/>
          </a:xfrm>
          <a:noFill/>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sz="4400"/>
              <a:t>III.  The Spread of Civilization and Sin</a:t>
            </a:r>
          </a:p>
        </p:txBody>
      </p:sp>
      <p:sp>
        <p:nvSpPr>
          <p:cNvPr id="167939" name="Rectangle 3"/>
          <p:cNvSpPr>
            <a:spLocks noGrp="1" noChangeArrowheads="1"/>
          </p:cNvSpPr>
          <p:nvPr>
            <p:ph type="body" sz="half" idx="1"/>
          </p:nvPr>
        </p:nvSpPr>
        <p:spPr>
          <a:xfrm>
            <a:off x="2693988" y="1600200"/>
            <a:ext cx="6221412" cy="4525963"/>
          </a:xfrm>
        </p:spPr>
        <p:txBody>
          <a:bodyPr/>
          <a:lstStyle/>
          <a:p>
            <a:r>
              <a:rPr lang="en-US" dirty="0" smtClean="0"/>
              <a:t>Cain's descendants took the lead in building cities, developing music, advancing agriculture, creating weapons, and spreading civilization. </a:t>
            </a:r>
          </a:p>
          <a:p>
            <a:endParaRPr lang="en-US" dirty="0" smtClean="0"/>
          </a:p>
          <a:p>
            <a:r>
              <a:rPr lang="en-US" dirty="0" smtClean="0"/>
              <a:t>However the descendants of Seth made an even more important advance, the worship of God. </a:t>
            </a:r>
          </a:p>
          <a:p>
            <a:r>
              <a:rPr lang="en-US" dirty="0" smtClean="0"/>
              <a:t> </a:t>
            </a:r>
            <a:endParaRPr lang="en-US" dirty="0"/>
          </a:p>
          <a:p>
            <a:endParaRPr lang="en-US" dirty="0"/>
          </a:p>
        </p:txBody>
      </p:sp>
      <p:pic>
        <p:nvPicPr>
          <p:cNvPr id="167940" name="Picture 4" descr="MP900402769[1]"/>
          <p:cNvPicPr>
            <a:picLocks noGrp="1" noChangeAspect="1" noChangeArrowheads="1"/>
          </p:cNvPicPr>
          <p:nvPr>
            <p:ph sz="quarter" idx="2"/>
          </p:nvPr>
        </p:nvPicPr>
        <p:blipFill>
          <a:blip r:embed="rId2" cstate="print"/>
          <a:srcRect/>
          <a:stretch>
            <a:fillRect/>
          </a:stretch>
        </p:blipFill>
        <p:spPr>
          <a:xfrm>
            <a:off x="2743200" y="4800600"/>
            <a:ext cx="3087688" cy="2057400"/>
          </a:xfrm>
          <a:noFill/>
          <a:ln/>
        </p:spPr>
      </p:pic>
      <p:pic>
        <p:nvPicPr>
          <p:cNvPr id="167942" name="Picture 6" descr="MC900057779[1]"/>
          <p:cNvPicPr>
            <a:picLocks noGrp="1" noChangeAspect="1" noChangeArrowheads="1"/>
          </p:cNvPicPr>
          <p:nvPr>
            <p:ph sz="quarter" idx="3"/>
          </p:nvPr>
        </p:nvPicPr>
        <p:blipFill>
          <a:blip r:embed="rId3" cstate="print"/>
          <a:srcRect/>
          <a:stretch>
            <a:fillRect/>
          </a:stretch>
        </p:blipFill>
        <p:spPr>
          <a:xfrm>
            <a:off x="6172200" y="4852987"/>
            <a:ext cx="2736850" cy="2005013"/>
          </a:xfrm>
          <a:noFill/>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sz="4400"/>
              <a:t>Conclusion:</a:t>
            </a:r>
            <a:r>
              <a:rPr lang="en-US"/>
              <a:t> </a:t>
            </a:r>
          </a:p>
        </p:txBody>
      </p:sp>
      <p:sp>
        <p:nvSpPr>
          <p:cNvPr id="172035" name="Rectangle 3"/>
          <p:cNvSpPr>
            <a:spLocks noGrp="1" noChangeArrowheads="1"/>
          </p:cNvSpPr>
          <p:nvPr>
            <p:ph type="body" idx="1"/>
          </p:nvPr>
        </p:nvSpPr>
        <p:spPr/>
        <p:txBody>
          <a:bodyPr/>
          <a:lstStyle/>
          <a:p>
            <a:r>
              <a:rPr lang="en-US"/>
              <a:t>Cain was a man who did not care to please God. </a:t>
            </a:r>
          </a:p>
          <a:p>
            <a:r>
              <a:rPr lang="en-US"/>
              <a:t>Because he did not, God did not bless him as He did Abel who was a man of faith. </a:t>
            </a:r>
          </a:p>
          <a:p>
            <a:r>
              <a:rPr lang="en-US"/>
              <a:t>Cain's anger and jealousy over Abel's blessing brought disaster on himself. </a:t>
            </a:r>
          </a:p>
          <a:p>
            <a:r>
              <a:rPr lang="en-US"/>
              <a:t>God has preserved his example to help us avoid it. </a:t>
            </a:r>
          </a:p>
          <a:p>
            <a:r>
              <a:rPr lang="en-US"/>
              <a:t>Those who worship God must have as their goal to please Him rather than letting envy and hatred ruin their lives.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4800"/>
              <a:t>I.  The murder of Abel</a:t>
            </a:r>
          </a:p>
        </p:txBody>
      </p:sp>
      <p:sp>
        <p:nvSpPr>
          <p:cNvPr id="87043" name="Rectangle 3"/>
          <p:cNvSpPr>
            <a:spLocks noGrp="1" noChangeArrowheads="1"/>
          </p:cNvSpPr>
          <p:nvPr>
            <p:ph type="body" idx="1"/>
          </p:nvPr>
        </p:nvSpPr>
        <p:spPr>
          <a:xfrm>
            <a:off x="2693989" y="1600200"/>
            <a:ext cx="4240212" cy="4525963"/>
          </a:xfrm>
        </p:spPr>
        <p:txBody>
          <a:bodyPr/>
          <a:lstStyle/>
          <a:p>
            <a:r>
              <a:rPr lang="en-US" dirty="0" smtClean="0"/>
              <a:t>“Cain” The name “Cain” (</a:t>
            </a:r>
            <a:r>
              <a:rPr lang="en-US" dirty="0" err="1" smtClean="0"/>
              <a:t>qayin</a:t>
            </a:r>
            <a:r>
              <a:rPr lang="en-US" dirty="0" smtClean="0"/>
              <a:t>) is a sound play on the Hebrew word “gotten” (</a:t>
            </a:r>
            <a:r>
              <a:rPr lang="en-US" dirty="0" err="1" smtClean="0"/>
              <a:t>qaniti</a:t>
            </a:r>
            <a:r>
              <a:rPr lang="en-US" dirty="0" smtClean="0"/>
              <a:t>). </a:t>
            </a:r>
          </a:p>
          <a:p>
            <a:endParaRPr lang="en-US" dirty="0" smtClean="0"/>
          </a:p>
          <a:p>
            <a:r>
              <a:rPr lang="en-US" dirty="0" smtClean="0"/>
              <a:t>Some assert that Eve had previous daughters and that this was the first male.</a:t>
            </a:r>
            <a:endParaRPr lang="en-US" dirty="0"/>
          </a:p>
        </p:txBody>
      </p:sp>
      <p:pic>
        <p:nvPicPr>
          <p:cNvPr id="5" name="Picture 16" descr="MP900444164[1]"/>
          <p:cNvPicPr>
            <a:picLocks noChangeAspect="1" noChangeArrowheads="1"/>
          </p:cNvPicPr>
          <p:nvPr/>
        </p:nvPicPr>
        <p:blipFill>
          <a:blip r:embed="rId2" cstate="print"/>
          <a:srcRect/>
          <a:stretch>
            <a:fillRect/>
          </a:stretch>
        </p:blipFill>
        <p:spPr>
          <a:xfrm>
            <a:off x="6988175" y="1676400"/>
            <a:ext cx="2155825" cy="3230563"/>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4800"/>
              <a:t>I.  The murder of Abel</a:t>
            </a:r>
          </a:p>
        </p:txBody>
      </p:sp>
      <p:sp>
        <p:nvSpPr>
          <p:cNvPr id="91139" name="Rectangle 3"/>
          <p:cNvSpPr>
            <a:spLocks noGrp="1" noChangeArrowheads="1"/>
          </p:cNvSpPr>
          <p:nvPr>
            <p:ph type="body" idx="1"/>
          </p:nvPr>
        </p:nvSpPr>
        <p:spPr/>
        <p:txBody>
          <a:bodyPr/>
          <a:lstStyle/>
          <a:p>
            <a:r>
              <a:rPr lang="en-US" dirty="0"/>
              <a:t>4:2 “And again, she bore his brother Abel</a:t>
            </a:r>
            <a:r>
              <a:rPr lang="en-US" dirty="0" smtClean="0"/>
              <a:t>.”</a:t>
            </a:r>
            <a:endParaRPr lang="en-US" dirty="0"/>
          </a:p>
          <a:p>
            <a:r>
              <a:rPr lang="en-US" dirty="0"/>
              <a:t>“Abel” The Hebrew term means “vain,” “vapor,” or “vanity” (Eccl. 1:2). </a:t>
            </a:r>
            <a:endParaRPr lang="en-US" dirty="0" smtClean="0"/>
          </a:p>
          <a:p>
            <a:r>
              <a:rPr lang="en-US" dirty="0" smtClean="0"/>
              <a:t>this </a:t>
            </a:r>
            <a:r>
              <a:rPr lang="en-US" dirty="0"/>
              <a:t>may reflect </a:t>
            </a:r>
            <a:endParaRPr lang="en-US" dirty="0" smtClean="0"/>
          </a:p>
          <a:p>
            <a:pPr marL="457200" indent="-457200">
              <a:buAutoNum type="alphaLcParenBoth"/>
            </a:pPr>
            <a:r>
              <a:rPr lang="en-US" dirty="0" smtClean="0"/>
              <a:t>Eve’s </a:t>
            </a:r>
            <a:r>
              <a:rPr lang="en-US" dirty="0"/>
              <a:t>discouragement about her mortal condition or </a:t>
            </a:r>
            <a:endParaRPr lang="en-US" dirty="0" smtClean="0"/>
          </a:p>
          <a:p>
            <a:pPr marL="457200" indent="-457200">
              <a:buAutoNum type="alphaLcParenBoth"/>
            </a:pPr>
            <a:r>
              <a:rPr lang="en-US" dirty="0" smtClean="0"/>
              <a:t> </a:t>
            </a:r>
            <a:r>
              <a:rPr lang="en-US" dirty="0"/>
              <a:t>a prediction about the shortness of his life;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4800"/>
              <a:t>I.  The murder of Abel</a:t>
            </a:r>
          </a:p>
        </p:txBody>
      </p:sp>
      <p:sp>
        <p:nvSpPr>
          <p:cNvPr id="92163" name="Rectangle 3"/>
          <p:cNvSpPr>
            <a:spLocks noGrp="1" noChangeArrowheads="1"/>
          </p:cNvSpPr>
          <p:nvPr>
            <p:ph type="body" sz="half" idx="1"/>
          </p:nvPr>
        </p:nvSpPr>
        <p:spPr>
          <a:xfrm>
            <a:off x="2693988" y="1219200"/>
            <a:ext cx="3325812" cy="4906963"/>
          </a:xfrm>
        </p:spPr>
        <p:txBody>
          <a:bodyPr/>
          <a:lstStyle/>
          <a:p>
            <a:endParaRPr lang="en-US" dirty="0" smtClean="0"/>
          </a:p>
          <a:p>
            <a:r>
              <a:rPr lang="en-US" dirty="0" smtClean="0"/>
              <a:t>"</a:t>
            </a:r>
            <a:r>
              <a:rPr lang="en-US" dirty="0"/>
              <a:t>Now Abel was a keeper of sheep, and Cain a worker of the ground." </a:t>
            </a:r>
          </a:p>
          <a:p>
            <a:r>
              <a:rPr lang="en-US" dirty="0"/>
              <a:t>Adam had, no doubt, already commenced both </a:t>
            </a:r>
            <a:r>
              <a:rPr lang="en-US" dirty="0" smtClean="0"/>
              <a:t>occupations. </a:t>
            </a:r>
          </a:p>
          <a:p>
            <a:r>
              <a:rPr lang="en-US" dirty="0" smtClean="0"/>
              <a:t>Agriculture can never be entirely separated from the rearing of livestock. </a:t>
            </a:r>
          </a:p>
          <a:p>
            <a:endParaRPr lang="en-US" dirty="0"/>
          </a:p>
        </p:txBody>
      </p:sp>
      <p:pic>
        <p:nvPicPr>
          <p:cNvPr id="92167" name="Picture 7" descr="MP900262665[1]"/>
          <p:cNvPicPr>
            <a:picLocks noGrp="1" noChangeAspect="1" noChangeArrowheads="1"/>
          </p:cNvPicPr>
          <p:nvPr>
            <p:ph sz="quarter" idx="2"/>
          </p:nvPr>
        </p:nvPicPr>
        <p:blipFill>
          <a:blip r:embed="rId2" cstate="print"/>
          <a:srcRect/>
          <a:stretch>
            <a:fillRect/>
          </a:stretch>
        </p:blipFill>
        <p:spPr>
          <a:xfrm>
            <a:off x="5932488" y="1666875"/>
            <a:ext cx="3087687" cy="2052638"/>
          </a:xfrm>
          <a:noFill/>
        </p:spPr>
      </p:pic>
      <p:pic>
        <p:nvPicPr>
          <p:cNvPr id="92205" name="Picture 45" descr="MP900406589[1]"/>
          <p:cNvPicPr>
            <a:picLocks noChangeAspect="1" noChangeArrowheads="1"/>
          </p:cNvPicPr>
          <p:nvPr/>
        </p:nvPicPr>
        <p:blipFill>
          <a:blip r:embed="rId3" cstate="print"/>
          <a:srcRect/>
          <a:stretch>
            <a:fillRect/>
          </a:stretch>
        </p:blipFill>
        <p:spPr bwMode="auto">
          <a:xfrm>
            <a:off x="5943600" y="3733800"/>
            <a:ext cx="3048000" cy="20320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4800"/>
              <a:t>I.  The murder of Abel</a:t>
            </a:r>
          </a:p>
        </p:txBody>
      </p:sp>
      <p:sp>
        <p:nvSpPr>
          <p:cNvPr id="101379" name="Rectangle 3"/>
          <p:cNvSpPr>
            <a:spLocks noGrp="1" noChangeArrowheads="1"/>
          </p:cNvSpPr>
          <p:nvPr>
            <p:ph type="body" sz="half" idx="1"/>
          </p:nvPr>
        </p:nvSpPr>
        <p:spPr/>
        <p:txBody>
          <a:bodyPr/>
          <a:lstStyle/>
          <a:p>
            <a:endParaRPr lang="en-US" dirty="0" smtClean="0"/>
          </a:p>
          <a:p>
            <a:r>
              <a:rPr lang="en-US" dirty="0" smtClean="0"/>
              <a:t>Agriculture can never be entirely separated from the rearing of livestock. </a:t>
            </a:r>
          </a:p>
          <a:p>
            <a:endParaRPr lang="en-US" dirty="0" smtClean="0"/>
          </a:p>
          <a:p>
            <a:r>
              <a:rPr lang="en-US" dirty="0" smtClean="0"/>
              <a:t>sheep </a:t>
            </a:r>
            <a:r>
              <a:rPr lang="en-US" dirty="0"/>
              <a:t>do not thrive without human protection and </a:t>
            </a:r>
            <a:r>
              <a:rPr lang="en-US" dirty="0" smtClean="0"/>
              <a:t>care </a:t>
            </a:r>
            <a:endParaRPr lang="en-US" dirty="0"/>
          </a:p>
        </p:txBody>
      </p:sp>
      <p:pic>
        <p:nvPicPr>
          <p:cNvPr id="101380" name="Picture 4" descr="MP900262665[1]"/>
          <p:cNvPicPr>
            <a:picLocks noGrp="1" noChangeAspect="1" noChangeArrowheads="1"/>
          </p:cNvPicPr>
          <p:nvPr>
            <p:ph sz="half" idx="2"/>
          </p:nvPr>
        </p:nvPicPr>
        <p:blipFill>
          <a:blip r:embed="rId2" cstate="print"/>
          <a:srcRect/>
          <a:stretch>
            <a:fillRect/>
          </a:stretch>
        </p:blipFill>
        <p:spPr>
          <a:xfrm>
            <a:off x="6056313" y="2895600"/>
            <a:ext cx="3087687" cy="2052638"/>
          </a:xfrm>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z="4800"/>
              <a:t>I.  The murder of Abel</a:t>
            </a:r>
          </a:p>
        </p:txBody>
      </p:sp>
      <p:sp>
        <p:nvSpPr>
          <p:cNvPr id="103427" name="Rectangle 3"/>
          <p:cNvSpPr>
            <a:spLocks noGrp="1" noChangeArrowheads="1"/>
          </p:cNvSpPr>
          <p:nvPr>
            <p:ph type="body" sz="half" idx="1"/>
          </p:nvPr>
        </p:nvSpPr>
        <p:spPr/>
        <p:txBody>
          <a:bodyPr/>
          <a:lstStyle/>
          <a:p>
            <a:pPr>
              <a:lnSpc>
                <a:spcPct val="80000"/>
              </a:lnSpc>
            </a:pPr>
            <a:endParaRPr lang="en-US" dirty="0" smtClean="0"/>
          </a:p>
          <a:p>
            <a:pPr>
              <a:lnSpc>
                <a:spcPct val="80000"/>
              </a:lnSpc>
            </a:pPr>
            <a:endParaRPr lang="en-US" dirty="0" smtClean="0"/>
          </a:p>
          <a:p>
            <a:pPr>
              <a:lnSpc>
                <a:spcPct val="80000"/>
              </a:lnSpc>
            </a:pPr>
            <a:r>
              <a:rPr lang="en-US" dirty="0" smtClean="0"/>
              <a:t>4:3 </a:t>
            </a:r>
            <a:r>
              <a:rPr lang="en-US" dirty="0"/>
              <a:t>“In the course of time Cain brought to the LORD an offering of the fruit of the ground,” </a:t>
            </a:r>
            <a:endParaRPr lang="en-US" dirty="0" smtClean="0"/>
          </a:p>
          <a:p>
            <a:pPr>
              <a:lnSpc>
                <a:spcPct val="80000"/>
              </a:lnSpc>
            </a:pPr>
            <a:endParaRPr lang="en-US" sz="1800" dirty="0"/>
          </a:p>
        </p:txBody>
      </p:sp>
      <p:pic>
        <p:nvPicPr>
          <p:cNvPr id="103428" name="Picture 4" descr="MP900182613[1]"/>
          <p:cNvPicPr>
            <a:picLocks noGrp="1" noChangeAspect="1" noChangeArrowheads="1"/>
          </p:cNvPicPr>
          <p:nvPr>
            <p:ph sz="half" idx="2"/>
          </p:nvPr>
        </p:nvPicPr>
        <p:blipFill>
          <a:blip r:embed="rId2" cstate="print"/>
          <a:srcRect/>
          <a:stretch>
            <a:fillRect/>
          </a:stretch>
        </p:blipFill>
        <p:spPr>
          <a:xfrm>
            <a:off x="6248400" y="1752600"/>
            <a:ext cx="2395538" cy="3657600"/>
          </a:xfr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4800"/>
              <a:t>I.  The murder of Abel</a:t>
            </a:r>
          </a:p>
        </p:txBody>
      </p:sp>
      <p:sp>
        <p:nvSpPr>
          <p:cNvPr id="105475" name="Rectangle 3"/>
          <p:cNvSpPr>
            <a:spLocks noGrp="1" noChangeArrowheads="1"/>
          </p:cNvSpPr>
          <p:nvPr>
            <p:ph type="body" idx="1"/>
          </p:nvPr>
        </p:nvSpPr>
        <p:spPr/>
        <p:txBody>
          <a:bodyPr/>
          <a:lstStyle/>
          <a:p>
            <a:r>
              <a:rPr lang="en-US" dirty="0"/>
              <a:t>4:4 “and Abel also brought of the firstborn of his flock” </a:t>
            </a:r>
            <a:endParaRPr lang="en-US" dirty="0" smtClean="0"/>
          </a:p>
          <a:p>
            <a:endParaRPr lang="en-US" dirty="0"/>
          </a:p>
          <a:p>
            <a:r>
              <a:rPr lang="en-US" dirty="0" smtClean="0"/>
              <a:t>Abel </a:t>
            </a:r>
            <a:r>
              <a:rPr lang="en-US" dirty="0"/>
              <a:t>brought the best of his flock, which showed an attitude of faith and respect. </a:t>
            </a:r>
            <a:endParaRPr lang="en-US" dirty="0" smtClean="0"/>
          </a:p>
          <a:p>
            <a:endParaRPr lang="en-US" dirty="0"/>
          </a:p>
          <a:p>
            <a:r>
              <a:rPr lang="en-US" dirty="0" smtClean="0"/>
              <a:t>We </a:t>
            </a:r>
            <a:r>
              <a:rPr lang="en-US" dirty="0"/>
              <a:t>must be careful of reading too much into the text. </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chri_0142_slide">
  <a:themeElements>
    <a:clrScheme name="chri_0142_slide 2">
      <a:dk1>
        <a:srgbClr val="000000"/>
      </a:dk1>
      <a:lt1>
        <a:srgbClr val="FFFFFF"/>
      </a:lt1>
      <a:dk2>
        <a:srgbClr val="104E8B"/>
      </a:dk2>
      <a:lt2>
        <a:srgbClr val="FFFFFF"/>
      </a:lt2>
      <a:accent1>
        <a:srgbClr val="1C22E3"/>
      </a:accent1>
      <a:accent2>
        <a:srgbClr val="1BC6E4"/>
      </a:accent2>
      <a:accent3>
        <a:srgbClr val="AAB2C4"/>
      </a:accent3>
      <a:accent4>
        <a:srgbClr val="DADADA"/>
      </a:accent4>
      <a:accent5>
        <a:srgbClr val="ABABEF"/>
      </a:accent5>
      <a:accent6>
        <a:srgbClr val="17B3CF"/>
      </a:accent6>
      <a:hlink>
        <a:srgbClr val="CCCDFF"/>
      </a:hlink>
      <a:folHlink>
        <a:srgbClr val="C2E0FF"/>
      </a:folHlink>
    </a:clrScheme>
    <a:fontScheme name="chri_0142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ri_0142_slide 1">
        <a:dk1>
          <a:srgbClr val="000000"/>
        </a:dk1>
        <a:lt1>
          <a:srgbClr val="FFFFFF"/>
        </a:lt1>
        <a:dk2>
          <a:srgbClr val="104E8B"/>
        </a:dk2>
        <a:lt2>
          <a:srgbClr val="FFFFFF"/>
        </a:lt2>
        <a:accent1>
          <a:srgbClr val="1C81E5"/>
        </a:accent1>
        <a:accent2>
          <a:srgbClr val="6699CC"/>
        </a:accent2>
        <a:accent3>
          <a:srgbClr val="AAB2C4"/>
        </a:accent3>
        <a:accent4>
          <a:srgbClr val="DADADA"/>
        </a:accent4>
        <a:accent5>
          <a:srgbClr val="ABC1F0"/>
        </a:accent5>
        <a:accent6>
          <a:srgbClr val="5C8AB9"/>
        </a:accent6>
        <a:hlink>
          <a:srgbClr val="ADDCFF"/>
        </a:hlink>
        <a:folHlink>
          <a:srgbClr val="D1E6FA"/>
        </a:folHlink>
      </a:clrScheme>
      <a:clrMap bg1="dk2" tx1="lt1" bg2="dk1" tx2="lt2" accent1="accent1" accent2="accent2" accent3="accent3" accent4="accent4" accent5="accent5" accent6="accent6" hlink="hlink" folHlink="folHlink"/>
    </a:extraClrScheme>
    <a:extraClrScheme>
      <a:clrScheme name="chri_0142_slide 2">
        <a:dk1>
          <a:srgbClr val="000000"/>
        </a:dk1>
        <a:lt1>
          <a:srgbClr val="FFFFFF"/>
        </a:lt1>
        <a:dk2>
          <a:srgbClr val="104E8B"/>
        </a:dk2>
        <a:lt2>
          <a:srgbClr val="FFFFFF"/>
        </a:lt2>
        <a:accent1>
          <a:srgbClr val="1C22E3"/>
        </a:accent1>
        <a:accent2>
          <a:srgbClr val="1BC6E4"/>
        </a:accent2>
        <a:accent3>
          <a:srgbClr val="AAB2C4"/>
        </a:accent3>
        <a:accent4>
          <a:srgbClr val="DADADA"/>
        </a:accent4>
        <a:accent5>
          <a:srgbClr val="ABABEF"/>
        </a:accent5>
        <a:accent6>
          <a:srgbClr val="17B3CF"/>
        </a:accent6>
        <a:hlink>
          <a:srgbClr val="CCCDFF"/>
        </a:hlink>
        <a:folHlink>
          <a:srgbClr val="C2E0FF"/>
        </a:folHlink>
      </a:clrScheme>
      <a:clrMap bg1="dk2" tx1="lt1" bg2="dk1" tx2="lt2" accent1="accent1" accent2="accent2" accent3="accent3" accent4="accent4" accent5="accent5" accent6="accent6" hlink="hlink" folHlink="folHlink"/>
    </a:extraClrScheme>
    <a:extraClrScheme>
      <a:clrScheme name="chri_0142_slide 3">
        <a:dk1>
          <a:srgbClr val="000000"/>
        </a:dk1>
        <a:lt1>
          <a:srgbClr val="FFFFFF"/>
        </a:lt1>
        <a:dk2>
          <a:srgbClr val="104E8B"/>
        </a:dk2>
        <a:lt2>
          <a:srgbClr val="FFFFFF"/>
        </a:lt2>
        <a:accent1>
          <a:srgbClr val="0B77E4"/>
        </a:accent1>
        <a:accent2>
          <a:srgbClr val="E15009"/>
        </a:accent2>
        <a:accent3>
          <a:srgbClr val="AAB2C4"/>
        </a:accent3>
        <a:accent4>
          <a:srgbClr val="DADADA"/>
        </a:accent4>
        <a:accent5>
          <a:srgbClr val="AABDEF"/>
        </a:accent5>
        <a:accent6>
          <a:srgbClr val="CC4807"/>
        </a:accent6>
        <a:hlink>
          <a:srgbClr val="FBDAB0"/>
        </a:hlink>
        <a:folHlink>
          <a:srgbClr val="FAE192"/>
        </a:folHlink>
      </a:clrScheme>
      <a:clrMap bg1="dk2" tx1="lt1" bg2="dk1" tx2="lt2" accent1="accent1" accent2="accent2" accent3="accent3" accent4="accent4" accent5="accent5" accent6="accent6" hlink="hlink" folHlink="folHlink"/>
    </a:extraClrScheme>
    <a:extraClrScheme>
      <a:clrScheme name="chri_0142_slide 4">
        <a:dk1>
          <a:srgbClr val="000000"/>
        </a:dk1>
        <a:lt1>
          <a:srgbClr val="FFFFFF"/>
        </a:lt1>
        <a:dk2>
          <a:srgbClr val="104E8B"/>
        </a:dk2>
        <a:lt2>
          <a:srgbClr val="FFFFFF"/>
        </a:lt2>
        <a:accent1>
          <a:srgbClr val="E5850A"/>
        </a:accent1>
        <a:accent2>
          <a:srgbClr val="B9D90D"/>
        </a:accent2>
        <a:accent3>
          <a:srgbClr val="AAB2C4"/>
        </a:accent3>
        <a:accent4>
          <a:srgbClr val="DADADA"/>
        </a:accent4>
        <a:accent5>
          <a:srgbClr val="F0C2AA"/>
        </a:accent5>
        <a:accent6>
          <a:srgbClr val="A7C40B"/>
        </a:accent6>
        <a:hlink>
          <a:srgbClr val="CEE4FA"/>
        </a:hlink>
        <a:folHlink>
          <a:srgbClr val="F8CEFA"/>
        </a:folHlink>
      </a:clrScheme>
      <a:clrMap bg1="dk2" tx1="lt1" bg2="dk1" tx2="lt2" accent1="accent1" accent2="accent2" accent3="accent3" accent4="accent4" accent5="accent5" accent6="accent6" hlink="hlink" folHlink="folHlink"/>
    </a:extraClrScheme>
    <a:extraClrScheme>
      <a:clrScheme name="chri_0142_slide 5">
        <a:dk1>
          <a:srgbClr val="000000"/>
        </a:dk1>
        <a:lt1>
          <a:srgbClr val="FFFFFF"/>
        </a:lt1>
        <a:dk2>
          <a:srgbClr val="000000"/>
        </a:dk2>
        <a:lt2>
          <a:srgbClr val="B2B2B2"/>
        </a:lt2>
        <a:accent1>
          <a:srgbClr val="1C81E5"/>
        </a:accent1>
        <a:accent2>
          <a:srgbClr val="6699CC"/>
        </a:accent2>
        <a:accent3>
          <a:srgbClr val="FFFFFF"/>
        </a:accent3>
        <a:accent4>
          <a:srgbClr val="000000"/>
        </a:accent4>
        <a:accent5>
          <a:srgbClr val="ABC1F0"/>
        </a:accent5>
        <a:accent6>
          <a:srgbClr val="5C8AB9"/>
        </a:accent6>
        <a:hlink>
          <a:srgbClr val="ADDCFF"/>
        </a:hlink>
        <a:folHlink>
          <a:srgbClr val="D1E6FA"/>
        </a:folHlink>
      </a:clrScheme>
      <a:clrMap bg1="lt1" tx1="dk1" bg2="lt2" tx2="dk2" accent1="accent1" accent2="accent2" accent3="accent3" accent4="accent4" accent5="accent5" accent6="accent6" hlink="hlink" folHlink="folHlink"/>
    </a:extraClrScheme>
    <a:extraClrScheme>
      <a:clrScheme name="chri_0142_slide 6">
        <a:dk1>
          <a:srgbClr val="000000"/>
        </a:dk1>
        <a:lt1>
          <a:srgbClr val="FFFFFF"/>
        </a:lt1>
        <a:dk2>
          <a:srgbClr val="000000"/>
        </a:dk2>
        <a:lt2>
          <a:srgbClr val="B2B2B2"/>
        </a:lt2>
        <a:accent1>
          <a:srgbClr val="1C22E3"/>
        </a:accent1>
        <a:accent2>
          <a:srgbClr val="1BC6E4"/>
        </a:accent2>
        <a:accent3>
          <a:srgbClr val="FFFFFF"/>
        </a:accent3>
        <a:accent4>
          <a:srgbClr val="000000"/>
        </a:accent4>
        <a:accent5>
          <a:srgbClr val="ABABEF"/>
        </a:accent5>
        <a:accent6>
          <a:srgbClr val="17B3CF"/>
        </a:accent6>
        <a:hlink>
          <a:srgbClr val="CCCDFF"/>
        </a:hlink>
        <a:folHlink>
          <a:srgbClr val="C2E0FF"/>
        </a:folHlink>
      </a:clrScheme>
      <a:clrMap bg1="lt1" tx1="dk1" bg2="lt2" tx2="dk2" accent1="accent1" accent2="accent2" accent3="accent3" accent4="accent4" accent5="accent5" accent6="accent6" hlink="hlink" folHlink="folHlink"/>
    </a:extraClrScheme>
    <a:extraClrScheme>
      <a:clrScheme name="chri_0142_slide 7">
        <a:dk1>
          <a:srgbClr val="000000"/>
        </a:dk1>
        <a:lt1>
          <a:srgbClr val="FFFFFF"/>
        </a:lt1>
        <a:dk2>
          <a:srgbClr val="000000"/>
        </a:dk2>
        <a:lt2>
          <a:srgbClr val="B2B2B2"/>
        </a:lt2>
        <a:accent1>
          <a:srgbClr val="0B77E4"/>
        </a:accent1>
        <a:accent2>
          <a:srgbClr val="E15009"/>
        </a:accent2>
        <a:accent3>
          <a:srgbClr val="FFFFFF"/>
        </a:accent3>
        <a:accent4>
          <a:srgbClr val="000000"/>
        </a:accent4>
        <a:accent5>
          <a:srgbClr val="AABDEF"/>
        </a:accent5>
        <a:accent6>
          <a:srgbClr val="CC4807"/>
        </a:accent6>
        <a:hlink>
          <a:srgbClr val="FBDAB0"/>
        </a:hlink>
        <a:folHlink>
          <a:srgbClr val="FAE192"/>
        </a:folHlink>
      </a:clrScheme>
      <a:clrMap bg1="lt1" tx1="dk1" bg2="lt2" tx2="dk2" accent1="accent1" accent2="accent2" accent3="accent3" accent4="accent4" accent5="accent5" accent6="accent6" hlink="hlink" folHlink="folHlink"/>
    </a:extraClrScheme>
    <a:extraClrScheme>
      <a:clrScheme name="chri_0142_slide 8">
        <a:dk1>
          <a:srgbClr val="000000"/>
        </a:dk1>
        <a:lt1>
          <a:srgbClr val="FFFFFF"/>
        </a:lt1>
        <a:dk2>
          <a:srgbClr val="000000"/>
        </a:dk2>
        <a:lt2>
          <a:srgbClr val="B2B2B2"/>
        </a:lt2>
        <a:accent1>
          <a:srgbClr val="E5850A"/>
        </a:accent1>
        <a:accent2>
          <a:srgbClr val="B9D90D"/>
        </a:accent2>
        <a:accent3>
          <a:srgbClr val="FFFFFF"/>
        </a:accent3>
        <a:accent4>
          <a:srgbClr val="000000"/>
        </a:accent4>
        <a:accent5>
          <a:srgbClr val="F0C2AA"/>
        </a:accent5>
        <a:accent6>
          <a:srgbClr val="A7C40B"/>
        </a:accent6>
        <a:hlink>
          <a:srgbClr val="CEE4FA"/>
        </a:hlink>
        <a:folHlink>
          <a:srgbClr val="F8CEF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chri_0142_slide</Template>
  <TotalTime>462</TotalTime>
  <Words>1943</Words>
  <Application>Microsoft Office PowerPoint</Application>
  <PresentationFormat>On-screen Show (4:3)</PresentationFormat>
  <Paragraphs>191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chri_0142_slide</vt:lpstr>
      <vt:lpstr>Cain and Abel</vt:lpstr>
      <vt:lpstr>Introduction</vt:lpstr>
      <vt:lpstr>I.  The murder of Abel </vt:lpstr>
      <vt:lpstr>I.  The murder of Abel</vt:lpstr>
      <vt:lpstr>I.  The murder of Abel</vt:lpstr>
      <vt:lpstr>I.  The murder of Abel</vt:lpstr>
      <vt:lpstr>I.  The murder of Abel</vt:lpstr>
      <vt:lpstr>I.  The murder of Abel</vt:lpstr>
      <vt:lpstr>I.  The murder of Abel</vt:lpstr>
      <vt:lpstr>I.  The murder of Abel</vt:lpstr>
      <vt:lpstr>I.  The murder of Abel</vt:lpstr>
      <vt:lpstr>I.  The murder of Abel</vt:lpstr>
      <vt:lpstr>I.  The murder of Abel</vt:lpstr>
      <vt:lpstr>I.  The murder of Abel</vt:lpstr>
      <vt:lpstr>I.  The murder of Abel</vt:lpstr>
      <vt:lpstr>I.  The murder of Abel</vt:lpstr>
      <vt:lpstr>I.  The murder of Abel</vt:lpstr>
      <vt:lpstr>II The Punishment of Cain</vt:lpstr>
      <vt:lpstr>II The Punishment of Cain</vt:lpstr>
      <vt:lpstr>II The Punishment of Cain</vt:lpstr>
      <vt:lpstr>II The Punishment of Cain</vt:lpstr>
      <vt:lpstr>II The Punishment of Cain</vt:lpstr>
      <vt:lpstr>II The Punishment of Cain</vt:lpstr>
      <vt:lpstr>II The Punishment of Cain</vt:lpstr>
      <vt:lpstr>II The Punishment of Cain</vt:lpstr>
      <vt:lpstr>III.  The Spread of Civilization and Sin</vt:lpstr>
      <vt:lpstr>III.  The Spread of Civilization and Sin</vt:lpstr>
      <vt:lpstr>III.  The Spread of Civilization and Sin</vt:lpstr>
      <vt:lpstr>III.  The Spread of Civilization and Sin</vt:lpstr>
      <vt:lpstr>III.  The Spread of Civilization and Sin</vt:lpstr>
      <vt:lpstr>III.  The Spread of Civilization and Sin</vt:lpstr>
      <vt:lpstr>III.  The Spread of Civilization and Sin</vt:lpstr>
      <vt:lpstr>III.  The Spread of Civilization and Sin</vt:lpstr>
      <vt:lpstr>III.  The Spread of Civilization and Sin</vt:lpstr>
      <vt:lpstr>III.  The Spread of Civilization and Sin</vt:lpstr>
      <vt:lpstr>III.  The Spread of Civilization and Sin</vt:lpstr>
      <vt:lpstr>Conclusion: </vt:lpstr>
    </vt:vector>
  </TitlesOfParts>
  <Company>Ohio Department of Job and Family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Nathaniel Perkins</dc:creator>
  <cp:lastModifiedBy>Karen P</cp:lastModifiedBy>
  <cp:revision>24</cp:revision>
  <dcterms:created xsi:type="dcterms:W3CDTF">2010-06-14T13:03:03Z</dcterms:created>
  <dcterms:modified xsi:type="dcterms:W3CDTF">2012-02-26T12:25:37Z</dcterms:modified>
</cp:coreProperties>
</file>