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75" r:id="rId7"/>
    <p:sldId id="260" r:id="rId8"/>
    <p:sldId id="261" r:id="rId9"/>
    <p:sldId id="276" r:id="rId10"/>
    <p:sldId id="262" r:id="rId11"/>
    <p:sldId id="263" r:id="rId12"/>
    <p:sldId id="277" r:id="rId13"/>
    <p:sldId id="264" r:id="rId14"/>
    <p:sldId id="278" r:id="rId15"/>
    <p:sldId id="265" r:id="rId16"/>
    <p:sldId id="266" r:id="rId17"/>
    <p:sldId id="279" r:id="rId18"/>
    <p:sldId id="267" r:id="rId19"/>
    <p:sldId id="280" r:id="rId20"/>
    <p:sldId id="268" r:id="rId21"/>
    <p:sldId id="281" r:id="rId22"/>
    <p:sldId id="269" r:id="rId23"/>
    <p:sldId id="270" r:id="rId24"/>
    <p:sldId id="282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B8DF6B-4495-4619-B032-5472713EB5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B1FA92-5A2E-4550-B3FE-0CFBBF9A3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994E6-5092-40EF-AA97-9C0921D7E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F1DDC-34FE-4955-B193-97E2B6155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9EC0A3-327F-4BEC-8D68-4E4483967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0BCC1-4E84-417E-A77F-802BDC429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3F656-41A4-4FA5-81D0-0DBBA610C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5F9E0-AB01-45F9-85DD-7A99C3E13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03FD4-61DE-496B-82DC-1EFBCB4C9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7C037-D7C6-4338-945B-233046E42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586B7-A2D8-4751-8A7B-E3E3E4BE0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D2C3-CEBA-4EA0-8653-4306B3D84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E42C3-F21F-4D95-8DE2-01177D01D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B8289-411B-4056-BD83-D44A6015D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07755-8C35-4C4F-AC24-AADEED17D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F925E-5524-4DAE-95FA-C1ADAE71AC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243A2-B1A8-40D4-A13A-95E8B0A32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A8FC-E0E5-42BE-823F-18DEB9FEF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9DB58-1E11-46DB-991D-13770A37AF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AFDDB-B09E-4AC5-BE8E-97BD3D1F5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00D04-737C-4538-A054-1D67EFF94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EDE6-872E-4D88-934F-6FAAA3E49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0505-D357-4ED5-919C-2CECB8BD8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C29B27-C3CB-46F1-9FB5-E873AA271D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0582F3-24BF-48B2-BE24-6D2327E2D7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oices.yahoo.com/image/85236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hristiananswers.net/catalog/wp-v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hristiananswers.net/catalog/wp-v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3.bp.blogspot.com/_7aolyDs4tmo/SuNhppgDkoI/AAAAAAAABCw/U2udLBgWqaQ/s1600-h/Noah+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e/e6/A_Flood_on_Java_1865-1876_Raden_Saleh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File:FoodMeat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7/78/Trapped_woman_on_a_car_roof_during_flash_flooding_in_Toowoomba_2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Noah and the Flood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Genesis 6:1-9:17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B1FA92-5A2E-4550-B3FE-0CFBBF9A3A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a “probationary period” of 120 years was established by God </a:t>
            </a:r>
          </a:p>
          <a:p>
            <a:pPr marL="457200" indent="-457200"/>
            <a:r>
              <a:rPr lang="en-US" dirty="0" smtClean="0"/>
              <a:t>Noah preached to the people of his generation (1 Peter 3:18-20) and carried out the commands of God regarding the building of the ark (Genesis 6)</a:t>
            </a:r>
          </a:p>
          <a:p>
            <a:endParaRPr lang="en-US" dirty="0"/>
          </a:p>
        </p:txBody>
      </p:sp>
      <p:pic>
        <p:nvPicPr>
          <p:cNvPr id="12290" name="Picture 2" descr="http://farm3.static.flickr.com/2059/2053457305_09ce3313d5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3182" y="3924886"/>
            <a:ext cx="4247955" cy="293311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After approximately 100 years, Noah’s work was completed</a:t>
            </a:r>
          </a:p>
          <a:p>
            <a:pPr marL="457200" indent="-457200"/>
            <a:r>
              <a:rPr lang="en-US" dirty="0" smtClean="0"/>
              <a:t>Noah’s only “converts” appear to have been members of his own family group</a:t>
            </a:r>
          </a:p>
          <a:p>
            <a:endParaRPr lang="en-US" dirty="0"/>
          </a:p>
        </p:txBody>
      </p:sp>
      <p:pic>
        <p:nvPicPr>
          <p:cNvPr id="4" name="Picture 2" descr="http://farm3.static.flickr.com/2059/2053457305_09ce3313d5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3182" y="3924886"/>
            <a:ext cx="4247955" cy="293311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ark was about 450 feet long, 75 feet, and 45 feet high</a:t>
            </a:r>
          </a:p>
          <a:p>
            <a:r>
              <a:rPr lang="en-US" dirty="0" smtClean="0"/>
              <a:t>the capacity of approximately 569 railroad boxcars</a:t>
            </a:r>
          </a:p>
        </p:txBody>
      </p:sp>
      <p:pic>
        <p:nvPicPr>
          <p:cNvPr id="11266" name="Picture 2" descr="http://l.yimg.com/ck/image/A8523/85236/300_85236.jpg">
            <a:hlinkClick r:id="rId2" tooltip="Noah's Ark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5744" y="3207434"/>
            <a:ext cx="4867421" cy="365056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35,000 </a:t>
            </a:r>
            <a:r>
              <a:rPr lang="en-US" dirty="0" err="1" smtClean="0"/>
              <a:t>vetebrate</a:t>
            </a:r>
            <a:r>
              <a:rPr lang="en-US" dirty="0" smtClean="0"/>
              <a:t> animals within Noah’s ship</a:t>
            </a:r>
          </a:p>
          <a:p>
            <a:r>
              <a:rPr lang="en-US" dirty="0" smtClean="0"/>
              <a:t>“kind” is a broader category than a “species” </a:t>
            </a:r>
          </a:p>
          <a:p>
            <a:r>
              <a:rPr lang="en-US" dirty="0" smtClean="0"/>
              <a:t>A standard railroad freight car can accommodate approximately 240 sheep</a:t>
            </a:r>
          </a:p>
          <a:p>
            <a:endParaRPr lang="en-US" dirty="0"/>
          </a:p>
        </p:txBody>
      </p:sp>
      <p:pic>
        <p:nvPicPr>
          <p:cNvPr id="49156" name="Picture 4" descr="Railroad stock cars. Copyrighted, Eden Communication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050" y="4149969"/>
            <a:ext cx="3594728" cy="270803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ark probably looked more like a rectangular box than a ship. </a:t>
            </a:r>
          </a:p>
          <a:p>
            <a:r>
              <a:rPr lang="en-US" dirty="0" smtClean="0"/>
              <a:t>its purpose was to stay afloat, not travel from one destination to another</a:t>
            </a:r>
          </a:p>
          <a:p>
            <a:r>
              <a:rPr lang="en-US" dirty="0" smtClean="0"/>
              <a:t>Modern ocean-going tankers and aircraft carriers have a similar scale of dimensions</a:t>
            </a:r>
          </a:p>
          <a:p>
            <a:r>
              <a:rPr lang="en-US" dirty="0" smtClean="0"/>
              <a:t>type of wood out of which Noah made it is unknown</a:t>
            </a:r>
            <a:endParaRPr lang="en-US" dirty="0"/>
          </a:p>
        </p:txBody>
      </p:sp>
      <p:pic>
        <p:nvPicPr>
          <p:cNvPr id="10242" name="Picture 2" descr="Noah's Ark as shown in The World That Perished. Copyright, Eden Communication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394" y="4810772"/>
            <a:ext cx="7399606" cy="204722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6:19-20 makes it clear that God caused the animals to “come unto Noah.”</a:t>
            </a:r>
          </a:p>
          <a:p>
            <a:r>
              <a:rPr lang="en-US" dirty="0" smtClean="0"/>
              <a:t>God graciously invited Noah to enter the ark with his family (7:1).</a:t>
            </a:r>
          </a:p>
          <a:p>
            <a:r>
              <a:rPr lang="en-US" dirty="0" smtClean="0"/>
              <a:t>God extends the invitation to people</a:t>
            </a:r>
          </a:p>
        </p:txBody>
      </p:sp>
      <p:pic>
        <p:nvPicPr>
          <p:cNvPr id="921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757" y="3700659"/>
            <a:ext cx="4754879" cy="315734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was “with them” and “remembered them.” </a:t>
            </a:r>
          </a:p>
          <a:p>
            <a:r>
              <a:rPr lang="en-US" dirty="0" smtClean="0"/>
              <a:t>a year-long hibernation process on the animals</a:t>
            </a:r>
          </a:p>
          <a:p>
            <a:endParaRPr lang="en-US" dirty="0"/>
          </a:p>
        </p:txBody>
      </p:sp>
      <p:pic>
        <p:nvPicPr>
          <p:cNvPr id="50178" name="Picture 2" descr="http://3.bp.blogspot.com/_7aolyDs4tmo/SuNhppgDkoI/AAAAAAAABCw/U2udLBgWqaQ/s200/Noah+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978" y="3019676"/>
            <a:ext cx="2667635" cy="383832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evidence for a global Flood is overwhelming.</a:t>
            </a:r>
          </a:p>
          <a:p>
            <a:pPr marL="457200" indent="-457200">
              <a:buAutoNum type="arabicPeriod"/>
            </a:pPr>
            <a:r>
              <a:rPr lang="en-US" dirty="0" smtClean="0"/>
              <a:t>AII the high mountains, that were under the whole heaven were covered. . . And all flesh died that moved upon the earth” (Gen. 7:19,21)</a:t>
            </a:r>
          </a:p>
          <a:p>
            <a:pPr marL="457200" indent="-457200">
              <a:buAutoNum type="arabicPeriod"/>
            </a:pPr>
            <a:r>
              <a:rPr lang="en-US" dirty="0" smtClean="0"/>
              <a:t>A portion of the Flood waters came as a result of the fountains of “the great deep” </a:t>
            </a:r>
          </a:p>
          <a:p>
            <a:endParaRPr lang="en-US" dirty="0"/>
          </a:p>
        </p:txBody>
      </p:sp>
      <p:pic>
        <p:nvPicPr>
          <p:cNvPr id="4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054" y="4726745"/>
            <a:ext cx="5438775" cy="213125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 why did God have Noah work for more   than a century constructing an Ark?</a:t>
            </a:r>
          </a:p>
          <a:p>
            <a:pPr>
              <a:buNone/>
            </a:pPr>
            <a:r>
              <a:rPr lang="en-US" dirty="0" smtClean="0"/>
              <a:t>4.  Noah and the other inmates of the Ark were in the vessel for more than a year</a:t>
            </a:r>
          </a:p>
          <a:p>
            <a:endParaRPr lang="en-US" dirty="0"/>
          </a:p>
        </p:txBody>
      </p:sp>
      <p:pic>
        <p:nvPicPr>
          <p:cNvPr id="51204" name="Picture 4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02" y="3319975"/>
            <a:ext cx="5300412" cy="35380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ancient traditions of a Flood that consumed the entire earth</a:t>
            </a:r>
          </a:p>
          <a:p>
            <a:pPr>
              <a:buNone/>
            </a:pPr>
            <a:r>
              <a:rPr lang="en-US" dirty="0" smtClean="0"/>
              <a:t>6. The Flood was designed as a punishment against the worldwide corruption of humanity </a:t>
            </a:r>
          </a:p>
        </p:txBody>
      </p:sp>
      <p:pic>
        <p:nvPicPr>
          <p:cNvPr id="7170" name="Picture 2" descr="Paintings of Noah and the Ark, 1840 The Deluge  Francis Danby  1793-1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757" y="3610187"/>
            <a:ext cx="5038822" cy="32478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 ensured that men possessed the rules</a:t>
            </a:r>
          </a:p>
          <a:p>
            <a:r>
              <a:rPr lang="en-US" dirty="0" smtClean="0"/>
              <a:t>men were created as free moral agents</a:t>
            </a:r>
          </a:p>
          <a:p>
            <a:r>
              <a:rPr lang="en-US" dirty="0" smtClean="0"/>
              <a:t>Humankind set its face against God</a:t>
            </a:r>
          </a:p>
          <a:p>
            <a:r>
              <a:rPr lang="en-US" dirty="0" smtClean="0"/>
              <a:t>scientists believed in a universal Flood</a:t>
            </a:r>
          </a:p>
          <a:p>
            <a:r>
              <a:rPr lang="en-US" dirty="0" smtClean="0"/>
              <a:t>religionists also have opposed a global Flood</a:t>
            </a:r>
          </a:p>
          <a:p>
            <a:r>
              <a:rPr lang="en-US" dirty="0" smtClean="0"/>
              <a:t>Christians attempting to harmonize the Bible with science</a:t>
            </a:r>
          </a:p>
          <a:p>
            <a:r>
              <a:rPr lang="en-US" dirty="0" smtClean="0"/>
              <a:t>a lightning rod for controversy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7. God made a covenant with Noah that no flood, of this scope, would occur ever again </a:t>
            </a:r>
          </a:p>
          <a:p>
            <a:pPr>
              <a:buNone/>
            </a:pPr>
            <a:r>
              <a:rPr lang="en-US" dirty="0" smtClean="0"/>
              <a:t>8. Peter charges that these scoffers “</a:t>
            </a:r>
            <a:r>
              <a:rPr lang="en-US" dirty="0" err="1" smtClean="0"/>
              <a:t>wilfully</a:t>
            </a:r>
            <a:r>
              <a:rPr lang="en-US" dirty="0" smtClean="0"/>
              <a:t> forget” that the “world that then was, being overflowed with water, perished” (2 Peter 3:6)</a:t>
            </a:r>
          </a:p>
          <a:p>
            <a:endParaRPr lang="en-US" dirty="0"/>
          </a:p>
        </p:txBody>
      </p:sp>
      <p:pic>
        <p:nvPicPr>
          <p:cNvPr id="52230" name="Picture 6" descr="File:A Flood on Java 1865-1876 Raden Sale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938" y="3981438"/>
            <a:ext cx="5416061" cy="287656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remembered someone, meant God extended mercy </a:t>
            </a:r>
          </a:p>
          <a:p>
            <a:r>
              <a:rPr lang="en-US" dirty="0" smtClean="0"/>
              <a:t>Mt. Ararat lies on the border between Turkey and Armenia </a:t>
            </a:r>
          </a:p>
          <a:p>
            <a:r>
              <a:rPr lang="en-US" dirty="0" smtClean="0"/>
              <a:t>Noah's "altar" is the first altar mentioned in the Bible</a:t>
            </a:r>
          </a:p>
          <a:p>
            <a:r>
              <a:rPr lang="en-US" dirty="0" smtClean="0"/>
              <a:t>a burnt offering made atonement </a:t>
            </a:r>
          </a:p>
          <a:p>
            <a:r>
              <a:rPr lang="en-US" dirty="0" smtClean="0"/>
              <a:t>Noah's sacrifice represented all humankind</a:t>
            </a:r>
            <a:endParaRPr lang="en-US" dirty="0"/>
          </a:p>
        </p:txBody>
      </p:sp>
      <p:pic>
        <p:nvPicPr>
          <p:cNvPr id="6146" name="Picture 2" descr="Noahs 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RAINBOW COVENANT AND ITS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established human life anew on the earth </a:t>
            </a:r>
          </a:p>
          <a:p>
            <a:r>
              <a:rPr lang="en-US" dirty="0" smtClean="0"/>
              <a:t>He would not destroy His creation again with a flood</a:t>
            </a:r>
          </a:p>
          <a:p>
            <a:r>
              <a:rPr lang="en-US" dirty="0" smtClean="0"/>
              <a:t>a rainbow in the heavens as a sign of the permanency of that promise</a:t>
            </a:r>
          </a:p>
          <a:p>
            <a:endParaRPr lang="en-US" dirty="0"/>
          </a:p>
        </p:txBody>
      </p:sp>
      <p:pic>
        <p:nvPicPr>
          <p:cNvPr id="5122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4023360"/>
            <a:ext cx="6381750" cy="28346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RAINBOW COVENANT AND ITS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again commanded Noah and his sons to fill the earth </a:t>
            </a:r>
          </a:p>
          <a:p>
            <a:r>
              <a:rPr lang="en-US" dirty="0" smtClean="0"/>
              <a:t>God gave Noah permission to eat animals (9:3)</a:t>
            </a:r>
          </a:p>
          <a:p>
            <a:r>
              <a:rPr lang="en-US" dirty="0" smtClean="0"/>
              <a:t>prohibit the eating of animal blood </a:t>
            </a:r>
          </a:p>
          <a:p>
            <a:endParaRPr lang="en-US" dirty="0"/>
          </a:p>
        </p:txBody>
      </p:sp>
      <p:pic>
        <p:nvPicPr>
          <p:cNvPr id="53250" name="Picture 2" descr="http://upload.wikimedia.org/wikipedia/commons/thumb/a/ae/FoodMeat.jpg/300px-FoodMe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746" y="3615397"/>
            <a:ext cx="4888344" cy="324260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RAINBOW COVENANT AND ITS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promised never again to destroy “everything living” and “all flesh” by a flood</a:t>
            </a:r>
          </a:p>
          <a:p>
            <a:r>
              <a:rPr lang="en-US" dirty="0" smtClean="0"/>
              <a:t>He set a rainbow in the heavens </a:t>
            </a:r>
          </a:p>
          <a:p>
            <a:r>
              <a:rPr lang="en-US" dirty="0" smtClean="0"/>
              <a:t>If the Genesis Flood were merely a local event, then God has broken His covenant repeatedly </a:t>
            </a:r>
          </a:p>
          <a:p>
            <a:r>
              <a:rPr lang="en-US" dirty="0" smtClean="0"/>
              <a:t>Advocates of the local flood theory have God breaking His promise</a:t>
            </a:r>
            <a:endParaRPr lang="en-US" dirty="0"/>
          </a:p>
        </p:txBody>
      </p:sp>
      <p:pic>
        <p:nvPicPr>
          <p:cNvPr id="4098" name="Picture 2" descr="File:Trapped woman on a car roof during flash flooding in Toowoomba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959" y="4867422"/>
            <a:ext cx="5613010" cy="199057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Flood is one of the most prominent stories in the Bible</a:t>
            </a:r>
          </a:p>
          <a:p>
            <a:r>
              <a:rPr lang="en-US" dirty="0" smtClean="0"/>
              <a:t>next to Creation, the Flood of Noah’s day is the greatest single geological event</a:t>
            </a:r>
          </a:p>
          <a:p>
            <a:r>
              <a:rPr lang="en-US" dirty="0" smtClean="0"/>
              <a:t>repeated references to the Flood account within the Old Testament</a:t>
            </a:r>
          </a:p>
          <a:p>
            <a:r>
              <a:rPr lang="en-US" dirty="0" smtClean="0"/>
              <a:t>Jesus and the writers of the New Testament often alluded to Noah and the Flood </a:t>
            </a:r>
          </a:p>
          <a:p>
            <a:r>
              <a:rPr lang="en-US" dirty="0" smtClean="0"/>
              <a:t>there is no other event except the Fall which has had such a revolutionary effect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theologians and scientists of the past attributed many of the Earth’s features to the Flood of Noah</a:t>
            </a:r>
          </a:p>
          <a:p>
            <a:r>
              <a:rPr lang="en-US" dirty="0" smtClean="0"/>
              <a:t>that no longer is the case</a:t>
            </a:r>
          </a:p>
          <a:p>
            <a:r>
              <a:rPr lang="en-US" dirty="0" smtClean="0"/>
              <a:t>the conflict between evolutionary geology and the inspired Word of God</a:t>
            </a:r>
          </a:p>
          <a:p>
            <a:r>
              <a:rPr lang="en-US" dirty="0" smtClean="0"/>
              <a:t>it is impossible to correlate the Bible with evolutionary geology</a:t>
            </a:r>
          </a:p>
          <a:p>
            <a:r>
              <a:rPr lang="en-US" dirty="0" smtClean="0"/>
              <a:t>those who do not believe in God, delight in ridiculing the Flood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Flood universal in scope, or was it merely a local flood?</a:t>
            </a:r>
          </a:p>
          <a:p>
            <a:r>
              <a:rPr lang="en-US" dirty="0" smtClean="0"/>
              <a:t>Is the account in Genesis 6-9 of the Flood the record of an actual historical event?</a:t>
            </a:r>
          </a:p>
          <a:p>
            <a:r>
              <a:rPr lang="en-US" dirty="0" smtClean="0"/>
              <a:t>examine the biblical and scientific evidence that supports the Genesis Flood</a:t>
            </a:r>
          </a:p>
          <a:p>
            <a:r>
              <a:rPr lang="en-US" dirty="0" smtClean="0"/>
              <a:t>never willing to compromise inspired testimony</a:t>
            </a:r>
          </a:p>
          <a:p>
            <a:r>
              <a:rPr lang="en-US" dirty="0" smtClean="0"/>
              <a:t>the main concern, as always, should be what do the Scriptures teach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Biblical Flood in the days of Noah has become a great divide </a:t>
            </a:r>
          </a:p>
          <a:p>
            <a:r>
              <a:rPr lang="en-US" dirty="0" smtClean="0"/>
              <a:t>the central issue is not what current “evolutionary geology” decrees</a:t>
            </a:r>
          </a:p>
          <a:p>
            <a:r>
              <a:rPr lang="en-US" dirty="0" smtClean="0"/>
              <a:t>the issue is what the Bible actually says</a:t>
            </a:r>
          </a:p>
          <a:p>
            <a:r>
              <a:rPr lang="en-US" dirty="0" smtClean="0"/>
              <a:t>God’s Word speaks plainly of a worldwide Flood</a:t>
            </a:r>
          </a:p>
          <a:p>
            <a:r>
              <a:rPr lang="en-US" dirty="0" smtClean="0"/>
              <a:t>The evidences to that effect from both Scripture and science are overwhelming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REASON FOR THE FLOOD 6:1-8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fallen angels (“sons of God”) mated with women of the earth (“daughters of men”)</a:t>
            </a:r>
          </a:p>
          <a:p>
            <a:r>
              <a:rPr lang="en-US" dirty="0" smtClean="0"/>
              <a:t>Angels are spirit beings (Hebrews 1:14). </a:t>
            </a:r>
          </a:p>
          <a:p>
            <a:r>
              <a:rPr lang="en-US" dirty="0" smtClean="0"/>
              <a:t>Christ said angels do not marry (Matthew 22:30; Mark 12:25; Luke 20:34-35).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6392" name="Picture 8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366" y="3657936"/>
            <a:ext cx="4262510" cy="32000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REASON FOR THE FLOOD 6:1-8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in Genesis 6:4 that indicates the </a:t>
            </a:r>
            <a:r>
              <a:rPr lang="en-US" dirty="0" err="1" smtClean="0"/>
              <a:t>Nephilim</a:t>
            </a:r>
            <a:r>
              <a:rPr lang="en-US" dirty="0" smtClean="0"/>
              <a:t> were offspring of the marriages</a:t>
            </a:r>
          </a:p>
          <a:p>
            <a:r>
              <a:rPr lang="en-US" dirty="0" smtClean="0"/>
              <a:t>The word “</a:t>
            </a:r>
            <a:r>
              <a:rPr lang="en-US" dirty="0" err="1" smtClean="0"/>
              <a:t>Nephilim</a:t>
            </a:r>
            <a:r>
              <a:rPr lang="en-US" dirty="0" smtClean="0"/>
              <a:t>,” usually identified as “giants</a:t>
            </a:r>
            <a:endParaRPr lang="en-US" dirty="0"/>
          </a:p>
        </p:txBody>
      </p:sp>
      <p:pic>
        <p:nvPicPr>
          <p:cNvPr id="4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281" y="3314700"/>
            <a:ext cx="5419725" cy="35433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REASON FOR THE FLOOD 6:1-8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godly lineage of Seth, called “sons of God”, began to pursue fleshly interests, and so took wives of “the daughters of men,” i.e., those who were unbelievers</a:t>
            </a:r>
          </a:p>
          <a:p>
            <a:r>
              <a:rPr lang="en-US" dirty="0" smtClean="0"/>
              <a:t>it was this sinful trend that ultimately brought the Flood</a:t>
            </a:r>
          </a:p>
          <a:p>
            <a:r>
              <a:rPr lang="en-US" dirty="0" smtClean="0"/>
              <a:t>Can angels drown?</a:t>
            </a:r>
          </a:p>
          <a:p>
            <a:r>
              <a:rPr lang="en-US" dirty="0" smtClean="0"/>
              <a:t>Paul spoke of such evil consequences in 1 Corinthians 15:33 when he wrote: “Be not deceived: evil companionships corrupt good morals.”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REASON FOR THE FLOOD 6:1-8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 span involved was approximately 1,656 years</a:t>
            </a:r>
          </a:p>
          <a:p>
            <a:r>
              <a:rPr lang="en-US" dirty="0" smtClean="0"/>
              <a:t>1,656 years would be enough time to produce an enormous population</a:t>
            </a:r>
          </a:p>
          <a:p>
            <a:endParaRPr lang="en-US" dirty="0"/>
          </a:p>
        </p:txBody>
      </p:sp>
      <p:pic>
        <p:nvPicPr>
          <p:cNvPr id="14338" name="Picture 2" descr="http://www.nationalgeographic.com/eye/overpopulation/images/gallery/intro_ph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081" y="3291840"/>
            <a:ext cx="4800600" cy="356616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REASON FOR THE FLOOD 6:1-8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century between 1830 and 1930, the world population doubled in number (i.e., it increased by about 850 million people)</a:t>
            </a:r>
          </a:p>
          <a:p>
            <a:r>
              <a:rPr lang="en-US" dirty="0" smtClean="0"/>
              <a:t>Some have objected to the suggestion that mankind covered the globe</a:t>
            </a:r>
          </a:p>
        </p:txBody>
      </p:sp>
      <p:pic>
        <p:nvPicPr>
          <p:cNvPr id="47106" name="Picture 2" descr="http://dieoff.org/overpo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147" y="3634822"/>
            <a:ext cx="4979768" cy="322317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II. The Flood 6:9—8:22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9" y="1600200"/>
            <a:ext cx="3158172" cy="4525963"/>
          </a:xfrm>
        </p:spPr>
        <p:txBody>
          <a:bodyPr/>
          <a:lstStyle/>
          <a:p>
            <a:r>
              <a:rPr lang="en-US" dirty="0" smtClean="0"/>
              <a:t>first time the important words "righteous" and "blameless" appear in the Bible</a:t>
            </a:r>
          </a:p>
          <a:p>
            <a:pPr marL="457200" indent="-457200">
              <a:buAutoNum type="arabicParenBoth"/>
            </a:pPr>
            <a:r>
              <a:rPr lang="en-US" dirty="0" smtClean="0"/>
              <a:t>“Noah was a just man”</a:t>
            </a:r>
          </a:p>
          <a:p>
            <a:pPr marL="457200" indent="-457200">
              <a:buAutoNum type="arabicParenBoth"/>
            </a:pPr>
            <a:r>
              <a:rPr lang="en-US" dirty="0" smtClean="0"/>
              <a:t>Noah is described as being “perfect in his generations.” </a:t>
            </a:r>
          </a:p>
          <a:p>
            <a:pPr marL="457200" indent="-457200">
              <a:buAutoNum type="arabicParenBoth"/>
            </a:pPr>
            <a:r>
              <a:rPr lang="en-US" dirty="0" smtClean="0"/>
              <a:t>Noah “walked with God” </a:t>
            </a:r>
          </a:p>
          <a:p>
            <a:pPr marL="457200" indent="-457200">
              <a:buAutoNum type="arabicParenBoth"/>
            </a:pPr>
            <a:endParaRPr lang="en-US" dirty="0" smtClean="0"/>
          </a:p>
          <a:p>
            <a:pPr marL="457200" indent="-457200">
              <a:buAutoNum type="arabicParenBoth"/>
            </a:pPr>
            <a:endParaRPr lang="en-US" dirty="0"/>
          </a:p>
        </p:txBody>
      </p:sp>
      <p:pic>
        <p:nvPicPr>
          <p:cNvPr id="13314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2095500"/>
            <a:ext cx="3305175" cy="47625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2C3-F21F-4D95-8DE2-01177D01D9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chri_0019_slide">
  <a:themeElements>
    <a:clrScheme name="Office Them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chri_0019_slide</Template>
  <TotalTime>257</TotalTime>
  <Words>1228</Words>
  <Application>Microsoft Office PowerPoint</Application>
  <PresentationFormat>On-screen Show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chri_0019_slide</vt:lpstr>
      <vt:lpstr>1_Default Design</vt:lpstr>
      <vt:lpstr>Noah and the Flood</vt:lpstr>
      <vt:lpstr>Introduction</vt:lpstr>
      <vt:lpstr>Introduction</vt:lpstr>
      <vt:lpstr>I. THE REASON FOR THE FLOOD 6:1-8</vt:lpstr>
      <vt:lpstr>I. THE REASON FOR THE FLOOD 6:1-8</vt:lpstr>
      <vt:lpstr>I. THE REASON FOR THE FLOOD 6:1-8</vt:lpstr>
      <vt:lpstr>I. THE REASON FOR THE FLOOD 6:1-8</vt:lpstr>
      <vt:lpstr>I. THE REASON FOR THE FLOOD 6:1-8</vt:lpstr>
      <vt:lpstr>   II. The Flood 6:9—8:22</vt:lpstr>
      <vt:lpstr>II. The Flood 6:9—8:22</vt:lpstr>
      <vt:lpstr>II. The Flood 6:9—8:22</vt:lpstr>
      <vt:lpstr>II. The Flood 6:9—8:22</vt:lpstr>
      <vt:lpstr>II. The Flood 6:9—8:22</vt:lpstr>
      <vt:lpstr>II. The Flood 6:9—8:22</vt:lpstr>
      <vt:lpstr>II. The Flood 6:9—8:22</vt:lpstr>
      <vt:lpstr>II. The Flood 6:9—8:22</vt:lpstr>
      <vt:lpstr>II. The Flood 6:9—8:22</vt:lpstr>
      <vt:lpstr>II. The Flood 6:9—8:22</vt:lpstr>
      <vt:lpstr>II. The Flood 6:9—8:22</vt:lpstr>
      <vt:lpstr>II. The Flood 6:9—8:22</vt:lpstr>
      <vt:lpstr>II. The Flood 6:9—8:22</vt:lpstr>
      <vt:lpstr>III. THE RAINBOW COVENANT AND ITS IMPLICATIONS</vt:lpstr>
      <vt:lpstr>III. THE RAINBOW COVENANT AND ITS IMPLICATIONS</vt:lpstr>
      <vt:lpstr>III. THE RAINBOW COVENANT AND ITS IMPLICATIONS</vt:lpstr>
      <vt:lpstr>CONCLUSION</vt:lpstr>
      <vt:lpstr>CONCLUSION</vt:lpstr>
      <vt:lpstr>CONCLUSION</vt:lpstr>
    </vt:vector>
  </TitlesOfParts>
  <Company>Indezine.com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P</dc:creator>
  <cp:lastModifiedBy>Karen P</cp:lastModifiedBy>
  <cp:revision>25</cp:revision>
  <dcterms:created xsi:type="dcterms:W3CDTF">2012-03-01T13:59:32Z</dcterms:created>
  <dcterms:modified xsi:type="dcterms:W3CDTF">2012-03-04T11:51:08Z</dcterms:modified>
</cp:coreProperties>
</file>