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png" ContentType="image/png"/>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58" r:id="rId4"/>
    <p:sldId id="257" r:id="rId5"/>
    <p:sldId id="260" r:id="rId6"/>
    <p:sldId id="278" r:id="rId7"/>
    <p:sldId id="263" r:id="rId8"/>
    <p:sldId id="264" r:id="rId9"/>
    <p:sldId id="265" r:id="rId10"/>
    <p:sldId id="266" r:id="rId11"/>
    <p:sldId id="267" r:id="rId12"/>
    <p:sldId id="270" r:id="rId13"/>
    <p:sldId id="269" r:id="rId14"/>
    <p:sldId id="268" r:id="rId15"/>
    <p:sldId id="272" r:id="rId16"/>
    <p:sldId id="273" r:id="rId17"/>
    <p:sldId id="274" r:id="rId18"/>
    <p:sldId id="275" r:id="rId19"/>
    <p:sldId id="271" r:id="rId20"/>
    <p:sldId id="277" r:id="rId21"/>
    <p:sldId id="276" r:id="rId22"/>
    <p:sldId id="262" r:id="rId23"/>
    <p:sldId id="261" r:id="rId24"/>
  </p:sldIdLst>
  <p:sldSz cx="9144000" cy="5211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4C2"/>
    <a:srgbClr val="004B01"/>
    <a:srgbClr val="0060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1" d="100"/>
          <a:sy n="151" d="100"/>
        </p:scale>
        <p:origin x="-120" y="-384"/>
      </p:cViewPr>
      <p:guideLst>
        <p:guide orient="horz" pos="164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9025"/>
            <a:ext cx="7772400" cy="111715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53332"/>
            <a:ext cx="6400800" cy="13318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33C44-ABF5-D049-B459-70108E612EB3}" type="datetimeFigureOut">
              <a:rPr lang="en-US" smtClean="0"/>
              <a:t>7/24/12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3C44-ABF5-D049-B459-70108E612EB3}" type="datetimeFigureOut">
              <a:rPr lang="en-US" smtClean="0"/>
              <a:t>7/24/12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043"/>
            <a:ext cx="2057400" cy="33804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043"/>
            <a:ext cx="6019800" cy="33804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3C44-ABF5-D049-B459-70108E612EB3}" type="datetimeFigureOut">
              <a:rPr lang="en-US" smtClean="0"/>
              <a:t>7/24/12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33C44-ABF5-D049-B459-70108E612EB3}" type="datetimeFigureOut">
              <a:rPr lang="en-US" smtClean="0"/>
              <a:t>7/24/12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49041"/>
            <a:ext cx="7772400" cy="103511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208968"/>
            <a:ext cx="7772400" cy="114007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33C44-ABF5-D049-B459-70108E612EB3}" type="datetimeFigureOut">
              <a:rPr lang="en-US" smtClean="0"/>
              <a:t>7/24/12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33C44-ABF5-D049-B459-70108E612EB3}" type="datetimeFigureOut">
              <a:rPr lang="en-US" smtClean="0"/>
              <a:t>7/24/12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12"/>
            <a:ext cx="8229600" cy="8686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66615"/>
            <a:ext cx="4040188"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52805"/>
            <a:ext cx="4040188"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66615"/>
            <a:ext cx="4041775"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52805"/>
            <a:ext cx="4041775"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33C44-ABF5-D049-B459-70108E612EB3}" type="datetimeFigureOut">
              <a:rPr lang="en-US" smtClean="0"/>
              <a:t>7/24/12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33C44-ABF5-D049-B459-70108E612EB3}" type="datetimeFigureOut">
              <a:rPr lang="en-US" smtClean="0"/>
              <a:t>7/24/12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33C44-ABF5-D049-B459-70108E612EB3}" type="datetimeFigureOut">
              <a:rPr lang="en-US" smtClean="0"/>
              <a:t>7/24/12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7506"/>
            <a:ext cx="3008313" cy="88310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7506"/>
            <a:ext cx="5111750" cy="44480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90610"/>
            <a:ext cx="3008313" cy="35649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33C44-ABF5-D049-B459-70108E612EB3}" type="datetimeFigureOut">
              <a:rPr lang="en-US" smtClean="0"/>
              <a:t>7/24/12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48234"/>
            <a:ext cx="5486400" cy="43069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5681"/>
            <a:ext cx="5486400" cy="31270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78929"/>
            <a:ext cx="5486400" cy="611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33C44-ABF5-D049-B459-70108E612EB3}" type="datetimeFigureOut">
              <a:rPr lang="en-US" smtClean="0"/>
              <a:t>7/24/12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0BE76-4B5A-D941-8E13-0B9553B2508A}" type="slidenum">
              <a:rPr lang="en-US" smtClean="0"/>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8712"/>
            <a:ext cx="8229600" cy="86862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16078"/>
            <a:ext cx="8229600" cy="34395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830533"/>
            <a:ext cx="2133600" cy="277478"/>
          </a:xfrm>
          <a:prstGeom prst="rect">
            <a:avLst/>
          </a:prstGeom>
        </p:spPr>
        <p:txBody>
          <a:bodyPr vert="horz" lIns="91440" tIns="45720" rIns="91440" bIns="45720" rtlCol="0" anchor="ctr"/>
          <a:lstStyle>
            <a:lvl1pPr algn="l">
              <a:defRPr sz="1200">
                <a:solidFill>
                  <a:schemeClr val="tx1">
                    <a:tint val="75000"/>
                  </a:schemeClr>
                </a:solidFill>
              </a:defRPr>
            </a:lvl1pPr>
          </a:lstStyle>
          <a:p>
            <a:fld id="{C3033C44-ABF5-D049-B459-70108E612EB3}" type="datetimeFigureOut">
              <a:rPr lang="en-US" smtClean="0"/>
              <a:t>7/24/12</a:t>
            </a:fld>
            <a:endParaRPr lang="en-US"/>
          </a:p>
        </p:txBody>
      </p:sp>
      <p:sp>
        <p:nvSpPr>
          <p:cNvPr id="5" name="Footer Placeholder 4"/>
          <p:cNvSpPr>
            <a:spLocks noGrp="1"/>
          </p:cNvSpPr>
          <p:nvPr>
            <p:ph type="ftr" sz="quarter" idx="3"/>
          </p:nvPr>
        </p:nvSpPr>
        <p:spPr>
          <a:xfrm>
            <a:off x="3124200" y="4830533"/>
            <a:ext cx="2895600" cy="2774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830533"/>
            <a:ext cx="2133600" cy="277478"/>
          </a:xfrm>
          <a:prstGeom prst="rect">
            <a:avLst/>
          </a:prstGeom>
        </p:spPr>
        <p:txBody>
          <a:bodyPr vert="horz" lIns="91440" tIns="45720" rIns="91440" bIns="45720" rtlCol="0" anchor="ctr"/>
          <a:lstStyle>
            <a:lvl1pPr algn="r">
              <a:defRPr sz="1200">
                <a:solidFill>
                  <a:schemeClr val="tx1">
                    <a:tint val="75000"/>
                  </a:schemeClr>
                </a:solidFill>
              </a:defRPr>
            </a:lvl1pPr>
          </a:lstStyle>
          <a:p>
            <a:fld id="{BF00BE76-4B5A-D941-8E13-0B9553B250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 Id="rId5"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grpSp>
        <p:nvGrpSpPr>
          <p:cNvPr id="37" name="Group 36"/>
          <p:cNvGrpSpPr/>
          <p:nvPr/>
        </p:nvGrpSpPr>
        <p:grpSpPr>
          <a:xfrm>
            <a:off x="141108" y="697250"/>
            <a:ext cx="8892798" cy="370920"/>
            <a:chOff x="141108" y="697250"/>
            <a:chExt cx="8892798" cy="370920"/>
          </a:xfrm>
        </p:grpSpPr>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grpSp>
      <p:sp>
        <p:nvSpPr>
          <p:cNvPr id="33" name="TextBox 32"/>
          <p:cNvSpPr txBox="1"/>
          <p:nvPr/>
        </p:nvSpPr>
        <p:spPr>
          <a:xfrm>
            <a:off x="1242372" y="1170380"/>
            <a:ext cx="6724651" cy="461665"/>
          </a:xfrm>
          <a:prstGeom prst="rect">
            <a:avLst/>
          </a:prstGeom>
          <a:noFill/>
        </p:spPr>
        <p:txBody>
          <a:bodyPr wrap="square" rtlCol="0">
            <a:spAutoFit/>
          </a:bodyPr>
          <a:lstStyle/>
          <a:p>
            <a:pPr algn="ctr"/>
            <a:r>
              <a:rPr lang="en-US" sz="2400" dirty="0" smtClean="0">
                <a:solidFill>
                  <a:schemeClr val="tx2">
                    <a:lumMod val="40000"/>
                    <a:lumOff val="60000"/>
                  </a:schemeClr>
                </a:solidFill>
                <a:latin typeface="Stone Sans ITC TT-Bold"/>
                <a:cs typeface="Stone Sans ITC TT-Bold"/>
              </a:rPr>
              <a:t>As Christians, for what do we hope?</a:t>
            </a:r>
            <a:endParaRPr lang="en-US" sz="2400" dirty="0">
              <a:solidFill>
                <a:schemeClr val="tx2">
                  <a:lumMod val="40000"/>
                  <a:lumOff val="60000"/>
                </a:schemeClr>
              </a:solidFill>
              <a:latin typeface="Stone Sans ITC TT-Bold"/>
              <a:cs typeface="Stone Sans ITC TT-Bold"/>
            </a:endParaRPr>
          </a:p>
        </p:txBody>
      </p:sp>
      <p:sp>
        <p:nvSpPr>
          <p:cNvPr id="35" name="TextBox 34"/>
          <p:cNvSpPr txBox="1"/>
          <p:nvPr/>
        </p:nvSpPr>
        <p:spPr>
          <a:xfrm>
            <a:off x="445741" y="1929812"/>
            <a:ext cx="8132672" cy="738664"/>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Salvation.  </a:t>
            </a:r>
            <a:r>
              <a:rPr lang="en-US" b="1" dirty="0" smtClean="0">
                <a:solidFill>
                  <a:srgbClr val="FFFFFF"/>
                </a:solidFill>
              </a:rPr>
              <a:t>1 Thessalonians 5:8</a:t>
            </a:r>
            <a:r>
              <a:rPr lang="en-US" dirty="0" smtClean="0">
                <a:solidFill>
                  <a:srgbClr val="FFFFFF"/>
                </a:solidFill>
              </a:rPr>
              <a:t>.  But let us who are of the day be sober, putting on the breastplate of faith and love, and as a helmet the hope of salvation.</a:t>
            </a:r>
            <a:endParaRPr lang="en-US" dirty="0">
              <a:solidFill>
                <a:srgbClr val="FFFFFF"/>
              </a:solidFill>
            </a:endParaRPr>
          </a:p>
        </p:txBody>
      </p:sp>
      <p:sp>
        <p:nvSpPr>
          <p:cNvPr id="36" name="TextBox 35"/>
          <p:cNvSpPr txBox="1"/>
          <p:nvPr/>
        </p:nvSpPr>
        <p:spPr>
          <a:xfrm>
            <a:off x="445741" y="3130468"/>
            <a:ext cx="8132672" cy="646331"/>
          </a:xfrm>
          <a:prstGeom prst="rect">
            <a:avLst/>
          </a:prstGeom>
          <a:noFill/>
        </p:spPr>
        <p:txBody>
          <a:bodyPr wrap="square" rtlCol="0">
            <a:spAutoFit/>
          </a:bodyPr>
          <a:lstStyle/>
          <a:p>
            <a:r>
              <a:rPr lang="en-US" b="1" dirty="0" smtClean="0">
                <a:solidFill>
                  <a:srgbClr val="FFFFFF"/>
                </a:solidFill>
              </a:rPr>
              <a:t>Titus 3:7</a:t>
            </a:r>
            <a:r>
              <a:rPr lang="en-US" dirty="0" smtClean="0">
                <a:solidFill>
                  <a:srgbClr val="FFFFFF"/>
                </a:solidFill>
              </a:rPr>
              <a:t>.  </a:t>
            </a:r>
            <a:r>
              <a:rPr lang="en-US" dirty="0">
                <a:solidFill>
                  <a:srgbClr val="FFFFFF"/>
                </a:solidFill>
              </a:rPr>
              <a:t>T</a:t>
            </a:r>
            <a:r>
              <a:rPr lang="en-US" dirty="0" smtClean="0">
                <a:solidFill>
                  <a:srgbClr val="FFFFFF"/>
                </a:solidFill>
              </a:rPr>
              <a:t>hat having been justified by His grace we should become heirs according to the hope of eternal life.</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2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20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20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36"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568703"/>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7:10-11</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So the Lord said to Joshua: “Get up! Why do you lie thus on your face? </a:t>
            </a:r>
            <a:r>
              <a:rPr lang="en-US" baseline="30000" dirty="0" smtClean="0">
                <a:solidFill>
                  <a:srgbClr val="FFFFFF"/>
                </a:solidFill>
              </a:rPr>
              <a:t>11</a:t>
            </a:r>
            <a:r>
              <a:rPr lang="en-US" dirty="0" smtClean="0">
                <a:solidFill>
                  <a:srgbClr val="FFFFFF"/>
                </a:solidFill>
              </a:rPr>
              <a:t> Israel has sinned, and they have also transgressed My covenant which I commanded them. For they have even taken some of the accursed things, and have both stolen and deceived; and they have also put it among their own stuff.</a:t>
            </a:r>
            <a:endParaRPr lang="en-US" dirty="0">
              <a:solidFill>
                <a:srgbClr val="FFFFFF"/>
              </a:solidFill>
            </a:endParaRPr>
          </a:p>
        </p:txBody>
      </p:sp>
      <p:sp>
        <p:nvSpPr>
          <p:cNvPr id="10" name="TextBox 9"/>
          <p:cNvSpPr txBox="1"/>
          <p:nvPr/>
        </p:nvSpPr>
        <p:spPr>
          <a:xfrm>
            <a:off x="445741" y="3182075"/>
            <a:ext cx="8132672" cy="1846659"/>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7:25-27.</a:t>
            </a:r>
            <a:r>
              <a:rPr lang="en-US" sz="2400" b="1" dirty="0" smtClean="0">
                <a:solidFill>
                  <a:srgbClr val="FFFFFF"/>
                </a:solidFill>
                <a:latin typeface="Stone Sans ITC TT-Bold"/>
                <a:cs typeface="Stone Sans ITC TT-Bold"/>
              </a:rPr>
              <a:t>  </a:t>
            </a:r>
            <a:r>
              <a:rPr lang="en-US" dirty="0" smtClean="0">
                <a:solidFill>
                  <a:srgbClr val="FFFFFF"/>
                </a:solidFill>
              </a:rPr>
              <a:t> And Joshua said, “Why have you troubled us? The Lord will trouble you this day.” So all Israel stoned him with stones; and they burned them with fire after they had stoned them with stones. </a:t>
            </a:r>
            <a:r>
              <a:rPr lang="en-US" baseline="30000" dirty="0" smtClean="0">
                <a:solidFill>
                  <a:srgbClr val="FFFFFF"/>
                </a:solidFill>
              </a:rPr>
              <a:t>26</a:t>
            </a:r>
            <a:r>
              <a:rPr lang="en-US" dirty="0" smtClean="0">
                <a:solidFill>
                  <a:srgbClr val="FFFFFF"/>
                </a:solidFill>
              </a:rPr>
              <a:t> Then they raised over him a great heap of stones, still there to this day. So the Lord turned from the fierceness of His anger. Therefore the name of that place has been called the Valley of </a:t>
            </a:r>
            <a:r>
              <a:rPr lang="en-US" dirty="0" err="1" smtClean="0">
                <a:solidFill>
                  <a:srgbClr val="FFFFFF"/>
                </a:solidFill>
              </a:rPr>
              <a:t>Achor</a:t>
            </a:r>
            <a:r>
              <a:rPr lang="en-US" dirty="0" smtClean="0">
                <a:solidFill>
                  <a:srgbClr val="FFFFFF"/>
                </a:solidFill>
              </a:rPr>
              <a:t> to this day.</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2182706"/>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8:24</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And it came to pass when Israel had made an end of slaying all the inhabitants of Ai in the field, in the wilderness where they pursued them, and when they all had fallen by the edge of the sword until they were consumed, that all the Israelites returned to Ai and struck it with the edge of the sword.</a:t>
            </a:r>
            <a:endParaRPr lang="en-US"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821033"/>
            <a:ext cx="8132672" cy="1015663"/>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Romans 15:4</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For whatever things were written before were written for our learning, that we through the patience and comfort of the Scriptures might have hope.</a:t>
            </a:r>
            <a:endParaRPr lang="en-US" dirty="0">
              <a:solidFill>
                <a:srgbClr val="FFFFFF"/>
              </a:solidFill>
            </a:endParaRPr>
          </a:p>
        </p:txBody>
      </p:sp>
      <p:sp>
        <p:nvSpPr>
          <p:cNvPr id="10" name="TextBox 9"/>
          <p:cNvSpPr txBox="1"/>
          <p:nvPr/>
        </p:nvSpPr>
        <p:spPr>
          <a:xfrm>
            <a:off x="445741" y="3358138"/>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1 Corinthians 10:13</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No temptation has overtaken you except such as is common to man; but God is faithful, who will not allow you to be tempted beyond what you are able, but with the temptation will also make the way of escape, that you may be able to bear it.</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
        <p:nvSpPr>
          <p:cNvPr id="28" name="TextBox 27"/>
          <p:cNvSpPr txBox="1"/>
          <p:nvPr/>
        </p:nvSpPr>
        <p:spPr>
          <a:xfrm>
            <a:off x="2136212" y="1648395"/>
            <a:ext cx="6288759" cy="338554"/>
          </a:xfrm>
          <a:prstGeom prst="rect">
            <a:avLst/>
          </a:prstGeom>
          <a:noFill/>
        </p:spPr>
        <p:txBody>
          <a:bodyPr wrap="square" rtlCol="0">
            <a:spAutoFit/>
          </a:bodyPr>
          <a:lstStyle/>
          <a:p>
            <a:r>
              <a:rPr lang="en-US" sz="1600" dirty="0" smtClean="0">
                <a:solidFill>
                  <a:schemeClr val="bg1"/>
                </a:solidFill>
                <a:latin typeface="Arial"/>
                <a:cs typeface="Arial"/>
              </a:rPr>
              <a:t>A door for escaping present troubles and entering a brighter path.</a:t>
            </a:r>
            <a:endParaRPr lang="en-US" sz="1600" dirty="0">
              <a:solidFill>
                <a:schemeClr val="bg1"/>
              </a:solidFill>
              <a:latin typeface="Arial"/>
              <a:cs typeface="Aria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pic>
        <p:nvPicPr>
          <p:cNvPr id="11" name="Picture 10" descr="anchor.png"/>
          <p:cNvPicPr>
            <a:picLocks noChangeAspect="1"/>
          </p:cNvPicPr>
          <p:nvPr/>
        </p:nvPicPr>
        <p:blipFill>
          <a:blip r:embed="rId4"/>
          <a:stretch>
            <a:fillRect/>
          </a:stretch>
        </p:blipFill>
        <p:spPr>
          <a:xfrm>
            <a:off x="808364" y="2456981"/>
            <a:ext cx="1112680" cy="1114938"/>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75523" y="3708797"/>
            <a:ext cx="6059332"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5" name="TextBox 24"/>
          <p:cNvSpPr txBox="1"/>
          <p:nvPr/>
        </p:nvSpPr>
        <p:spPr>
          <a:xfrm>
            <a:off x="1921043" y="2365670"/>
            <a:ext cx="1946973"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ANCHOR</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
        <p:nvSpPr>
          <p:cNvPr id="28" name="TextBox 27"/>
          <p:cNvSpPr txBox="1"/>
          <p:nvPr/>
        </p:nvSpPr>
        <p:spPr>
          <a:xfrm>
            <a:off x="2136212" y="1648395"/>
            <a:ext cx="6288759" cy="338554"/>
          </a:xfrm>
          <a:prstGeom prst="rect">
            <a:avLst/>
          </a:prstGeom>
          <a:noFill/>
        </p:spPr>
        <p:txBody>
          <a:bodyPr wrap="square" rtlCol="0">
            <a:spAutoFit/>
          </a:bodyPr>
          <a:lstStyle/>
          <a:p>
            <a:r>
              <a:rPr lang="en-US" sz="1600" dirty="0" smtClean="0">
                <a:solidFill>
                  <a:schemeClr val="bg1"/>
                </a:solidFill>
                <a:latin typeface="Arial"/>
                <a:cs typeface="Arial"/>
              </a:rPr>
              <a:t>A door for escaping present troubles and entering a brighter path.</a:t>
            </a:r>
            <a:endParaRPr lang="en-US" sz="1600" dirty="0">
              <a:solidFill>
                <a:schemeClr val="bg1"/>
              </a:solidFill>
              <a:latin typeface="Arial"/>
              <a:cs typeface="Arial"/>
            </a:endParaRPr>
          </a:p>
        </p:txBody>
      </p:sp>
      <p:sp>
        <p:nvSpPr>
          <p:cNvPr id="29" name="TextBox 28"/>
          <p:cNvSpPr txBox="1"/>
          <p:nvPr/>
        </p:nvSpPr>
        <p:spPr>
          <a:xfrm>
            <a:off x="3500233" y="2456981"/>
            <a:ext cx="5287394" cy="584776"/>
          </a:xfrm>
          <a:prstGeom prst="rect">
            <a:avLst/>
          </a:prstGeom>
          <a:noFill/>
        </p:spPr>
        <p:txBody>
          <a:bodyPr wrap="square" rtlCol="0">
            <a:spAutoFit/>
          </a:bodyPr>
          <a:lstStyle/>
          <a:p>
            <a:r>
              <a:rPr lang="en-US" sz="1600" dirty="0" smtClean="0">
                <a:solidFill>
                  <a:schemeClr val="bg1"/>
                </a:solidFill>
                <a:latin typeface="Futura"/>
                <a:cs typeface="Futura"/>
              </a:rPr>
              <a:t>Hebrews 6:18-19.  1 John 3:2-3; Col. 1:3-5; Titus 2:11-13; 2 Cor. 3:12.</a:t>
            </a:r>
            <a:endParaRPr lang="en-US" sz="1600" dirty="0">
              <a:solidFill>
                <a:schemeClr val="bg1"/>
              </a:solidFill>
              <a:latin typeface="Futura"/>
              <a:cs typeface="Futura"/>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2165884"/>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Hebrews 6:18-19</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a:t>
            </a:r>
            <a:r>
              <a:rPr lang="en-US" dirty="0">
                <a:solidFill>
                  <a:srgbClr val="FFFFFF"/>
                </a:solidFill>
              </a:rPr>
              <a:t>T</a:t>
            </a:r>
            <a:r>
              <a:rPr lang="en-US" dirty="0" smtClean="0">
                <a:solidFill>
                  <a:srgbClr val="FFFFFF"/>
                </a:solidFill>
              </a:rPr>
              <a:t>hat by two immutable things, in which it is impossible for God to lie, we might have strong consolation, who have fled for refuge to lay hold of the hope set before us. </a:t>
            </a:r>
            <a:r>
              <a:rPr lang="en-US" baseline="30000" dirty="0" smtClean="0">
                <a:solidFill>
                  <a:srgbClr val="FFFFFF"/>
                </a:solidFill>
              </a:rPr>
              <a:t>19</a:t>
            </a:r>
            <a:r>
              <a:rPr lang="en-US" dirty="0" smtClean="0">
                <a:solidFill>
                  <a:srgbClr val="FFFFFF"/>
                </a:solidFill>
              </a:rPr>
              <a:t> This hope we have as an anchor of the soul, both sure and steadfast, and which enters the Presence behind the veil,</a:t>
            </a:r>
            <a:endParaRPr lang="en-US" dirty="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610758"/>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1 John 3:2-3</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Beloved, now we are children of God; and it has not yet been revealed what we shall be, but we know that when He is revealed, we shall be like Him, for we shall see Him as He is. </a:t>
            </a:r>
            <a:r>
              <a:rPr lang="en-US" baseline="30000" dirty="0" smtClean="0">
                <a:solidFill>
                  <a:srgbClr val="FFFFFF"/>
                </a:solidFill>
              </a:rPr>
              <a:t>3</a:t>
            </a:r>
            <a:r>
              <a:rPr lang="en-US" dirty="0" smtClean="0">
                <a:solidFill>
                  <a:srgbClr val="FFFFFF"/>
                </a:solidFill>
              </a:rPr>
              <a:t> And everyone who has this hope in Him purifies himself, just as He is pure.</a:t>
            </a:r>
            <a:endParaRPr lang="en-US" dirty="0">
              <a:solidFill>
                <a:srgbClr val="FFFFFF"/>
              </a:solidFill>
            </a:endParaRPr>
          </a:p>
        </p:txBody>
      </p:sp>
      <p:sp>
        <p:nvSpPr>
          <p:cNvPr id="10" name="TextBox 9"/>
          <p:cNvSpPr txBox="1"/>
          <p:nvPr/>
        </p:nvSpPr>
        <p:spPr>
          <a:xfrm>
            <a:off x="445741" y="3417587"/>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Colossians 1:3-5</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We give thanks to the God and Father of our Lord Jesus Christ, praying always for you, </a:t>
            </a:r>
            <a:r>
              <a:rPr lang="en-US" baseline="30000" dirty="0" smtClean="0">
                <a:solidFill>
                  <a:srgbClr val="FFFFFF"/>
                </a:solidFill>
              </a:rPr>
              <a:t>4</a:t>
            </a:r>
            <a:r>
              <a:rPr lang="en-US" dirty="0" smtClean="0">
                <a:solidFill>
                  <a:srgbClr val="FFFFFF"/>
                </a:solidFill>
              </a:rPr>
              <a:t> since we heard of your faith in Christ Jesus and of your love for all the saints; </a:t>
            </a:r>
            <a:r>
              <a:rPr lang="en-US" baseline="30000" dirty="0" smtClean="0">
                <a:solidFill>
                  <a:srgbClr val="FFFFFF"/>
                </a:solidFill>
              </a:rPr>
              <a:t>5</a:t>
            </a:r>
            <a:r>
              <a:rPr lang="en-US" dirty="0" smtClean="0">
                <a:solidFill>
                  <a:srgbClr val="FFFFFF"/>
                </a:solidFill>
              </a:rPr>
              <a:t> because of the hope which is laid up for you in heaven, of which you heard before in the word of the truth of the gospel</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610758"/>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Titus 2:11-13</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For the grace of God that brings salvation has appeared to all men, </a:t>
            </a:r>
            <a:r>
              <a:rPr lang="en-US" baseline="30000" dirty="0" smtClean="0">
                <a:solidFill>
                  <a:srgbClr val="FFFFFF"/>
                </a:solidFill>
              </a:rPr>
              <a:t>12</a:t>
            </a:r>
            <a:r>
              <a:rPr lang="en-US" dirty="0" smtClean="0">
                <a:solidFill>
                  <a:srgbClr val="FFFFFF"/>
                </a:solidFill>
              </a:rPr>
              <a:t> teaching us that, denying ungodliness and worldly lusts, we should live soberly, righteously, and godly in the present age, </a:t>
            </a:r>
            <a:r>
              <a:rPr lang="en-US" baseline="30000" dirty="0" smtClean="0">
                <a:solidFill>
                  <a:srgbClr val="FFFFFF"/>
                </a:solidFill>
              </a:rPr>
              <a:t>13</a:t>
            </a:r>
            <a:r>
              <a:rPr lang="en-US" dirty="0" smtClean="0">
                <a:solidFill>
                  <a:srgbClr val="FFFFFF"/>
                </a:solidFill>
              </a:rPr>
              <a:t> looking for the blessed hope and glorious appearing of our great God and Savior Jesus Christ</a:t>
            </a:r>
            <a:endParaRPr lang="en-US" dirty="0">
              <a:solidFill>
                <a:srgbClr val="FFFFFF"/>
              </a:solidFill>
            </a:endParaRPr>
          </a:p>
        </p:txBody>
      </p:sp>
      <p:sp>
        <p:nvSpPr>
          <p:cNvPr id="10" name="TextBox 9"/>
          <p:cNvSpPr txBox="1"/>
          <p:nvPr/>
        </p:nvSpPr>
        <p:spPr>
          <a:xfrm>
            <a:off x="445741" y="3417587"/>
            <a:ext cx="8132672" cy="738664"/>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2 Corinthians 3:12</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Therefore, since we have such hope, we use great boldness of speech—</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pic>
        <p:nvPicPr>
          <p:cNvPr id="11" name="Picture 10" descr="anchor.png"/>
          <p:cNvPicPr>
            <a:picLocks noChangeAspect="1"/>
          </p:cNvPicPr>
          <p:nvPr/>
        </p:nvPicPr>
        <p:blipFill>
          <a:blip r:embed="rId4"/>
          <a:stretch>
            <a:fillRect/>
          </a:stretch>
        </p:blipFill>
        <p:spPr>
          <a:xfrm>
            <a:off x="808364" y="2456981"/>
            <a:ext cx="1112680" cy="1114938"/>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75523" y="3708797"/>
            <a:ext cx="6059332"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5" name="TextBox 24"/>
          <p:cNvSpPr txBox="1"/>
          <p:nvPr/>
        </p:nvSpPr>
        <p:spPr>
          <a:xfrm>
            <a:off x="1921043" y="2365670"/>
            <a:ext cx="1946973"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ANCHOR</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
        <p:nvSpPr>
          <p:cNvPr id="28" name="TextBox 27"/>
          <p:cNvSpPr txBox="1"/>
          <p:nvPr/>
        </p:nvSpPr>
        <p:spPr>
          <a:xfrm>
            <a:off x="2136212" y="1648395"/>
            <a:ext cx="6288759" cy="338554"/>
          </a:xfrm>
          <a:prstGeom prst="rect">
            <a:avLst/>
          </a:prstGeom>
          <a:noFill/>
        </p:spPr>
        <p:txBody>
          <a:bodyPr wrap="square" rtlCol="0">
            <a:spAutoFit/>
          </a:bodyPr>
          <a:lstStyle/>
          <a:p>
            <a:r>
              <a:rPr lang="en-US" sz="1600" dirty="0" smtClean="0">
                <a:solidFill>
                  <a:schemeClr val="bg1"/>
                </a:solidFill>
                <a:latin typeface="Arial"/>
                <a:cs typeface="Arial"/>
              </a:rPr>
              <a:t>A door for escaping present troubles and entering a brighter path.</a:t>
            </a:r>
            <a:endParaRPr lang="en-US" sz="1600" dirty="0">
              <a:solidFill>
                <a:schemeClr val="bg1"/>
              </a:solidFill>
              <a:latin typeface="Arial"/>
              <a:cs typeface="Arial"/>
            </a:endParaRPr>
          </a:p>
        </p:txBody>
      </p:sp>
      <p:sp>
        <p:nvSpPr>
          <p:cNvPr id="29" name="TextBox 28"/>
          <p:cNvSpPr txBox="1"/>
          <p:nvPr/>
        </p:nvSpPr>
        <p:spPr>
          <a:xfrm>
            <a:off x="3500233" y="2456981"/>
            <a:ext cx="5287394" cy="584776"/>
          </a:xfrm>
          <a:prstGeom prst="rect">
            <a:avLst/>
          </a:prstGeom>
          <a:noFill/>
        </p:spPr>
        <p:txBody>
          <a:bodyPr wrap="square" rtlCol="0">
            <a:spAutoFit/>
          </a:bodyPr>
          <a:lstStyle/>
          <a:p>
            <a:r>
              <a:rPr lang="en-US" sz="1600" dirty="0" smtClean="0">
                <a:solidFill>
                  <a:schemeClr val="bg1"/>
                </a:solidFill>
                <a:latin typeface="Futura"/>
                <a:cs typeface="Futura"/>
              </a:rPr>
              <a:t>Hebrews 6:18-19.  1 John 3:2-3; Col. 1:3-5; Titus 2:11-13; 2 Cor. 3:12.</a:t>
            </a:r>
            <a:endParaRPr lang="en-US" sz="1600" dirty="0">
              <a:solidFill>
                <a:schemeClr val="bg1"/>
              </a:solidFill>
              <a:latin typeface="Futura"/>
              <a:cs typeface="Futura"/>
            </a:endParaRPr>
          </a:p>
        </p:txBody>
      </p:sp>
      <p:sp>
        <p:nvSpPr>
          <p:cNvPr id="30" name="TextBox 29"/>
          <p:cNvSpPr txBox="1"/>
          <p:nvPr/>
        </p:nvSpPr>
        <p:spPr>
          <a:xfrm>
            <a:off x="2145642" y="2986746"/>
            <a:ext cx="6288759" cy="584776"/>
          </a:xfrm>
          <a:prstGeom prst="rect">
            <a:avLst/>
          </a:prstGeom>
          <a:noFill/>
        </p:spPr>
        <p:txBody>
          <a:bodyPr wrap="square" rtlCol="0">
            <a:spAutoFit/>
          </a:bodyPr>
          <a:lstStyle/>
          <a:p>
            <a:r>
              <a:rPr lang="en-US" sz="1600" dirty="0" smtClean="0">
                <a:solidFill>
                  <a:schemeClr val="bg1"/>
                </a:solidFill>
                <a:latin typeface="Arial"/>
                <a:cs typeface="Arial"/>
              </a:rPr>
              <a:t>Hope gives a reference point for our lives and causes us to live differently in order to receive the hoped-for reward.</a:t>
            </a:r>
            <a:endParaRPr lang="en-US" sz="1600" dirty="0">
              <a:solidFill>
                <a:schemeClr val="bg1"/>
              </a:solidFill>
              <a:latin typeface="Arial"/>
              <a:cs typeface="Aria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pic>
        <p:nvPicPr>
          <p:cNvPr id="11" name="Picture 10" descr="anchor.png"/>
          <p:cNvPicPr>
            <a:picLocks noChangeAspect="1"/>
          </p:cNvPicPr>
          <p:nvPr/>
        </p:nvPicPr>
        <p:blipFill>
          <a:blip r:embed="rId4"/>
          <a:stretch>
            <a:fillRect/>
          </a:stretch>
        </p:blipFill>
        <p:spPr>
          <a:xfrm>
            <a:off x="808364" y="2456981"/>
            <a:ext cx="1112680" cy="1114938"/>
          </a:xfrm>
          <a:prstGeom prst="rect">
            <a:avLst/>
          </a:prstGeom>
        </p:spPr>
      </p:pic>
      <p:pic>
        <p:nvPicPr>
          <p:cNvPr id="14" name="Picture 13" descr="helmet.png"/>
          <p:cNvPicPr>
            <a:picLocks noChangeAspect="1"/>
          </p:cNvPicPr>
          <p:nvPr/>
        </p:nvPicPr>
        <p:blipFill>
          <a:blip r:embed="rId5"/>
          <a:stretch>
            <a:fillRect/>
          </a:stretch>
        </p:blipFill>
        <p:spPr>
          <a:xfrm>
            <a:off x="808364" y="4050514"/>
            <a:ext cx="966321" cy="1017858"/>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75523" y="3708797"/>
            <a:ext cx="6059332"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5" name="TextBox 24"/>
          <p:cNvSpPr txBox="1"/>
          <p:nvPr/>
        </p:nvSpPr>
        <p:spPr>
          <a:xfrm>
            <a:off x="1921043" y="2365670"/>
            <a:ext cx="1946973"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ANCHOR</a:t>
            </a:r>
            <a:endParaRPr lang="en-US" sz="2400" dirty="0">
              <a:solidFill>
                <a:schemeClr val="tx2">
                  <a:lumMod val="40000"/>
                  <a:lumOff val="60000"/>
                </a:schemeClr>
              </a:solidFill>
              <a:latin typeface="Stone Sans ITC TT-Bold"/>
              <a:cs typeface="Stone Sans ITC TT-Bold"/>
            </a:endParaRPr>
          </a:p>
        </p:txBody>
      </p:sp>
      <p:sp>
        <p:nvSpPr>
          <p:cNvPr id="26" name="TextBox 25"/>
          <p:cNvSpPr txBox="1"/>
          <p:nvPr/>
        </p:nvSpPr>
        <p:spPr>
          <a:xfrm>
            <a:off x="1921044" y="3842989"/>
            <a:ext cx="1457245"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HELMET</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
        <p:nvSpPr>
          <p:cNvPr id="28" name="TextBox 27"/>
          <p:cNvSpPr txBox="1"/>
          <p:nvPr/>
        </p:nvSpPr>
        <p:spPr>
          <a:xfrm>
            <a:off x="2136212" y="1648395"/>
            <a:ext cx="6288759" cy="338554"/>
          </a:xfrm>
          <a:prstGeom prst="rect">
            <a:avLst/>
          </a:prstGeom>
          <a:noFill/>
        </p:spPr>
        <p:txBody>
          <a:bodyPr wrap="square" rtlCol="0">
            <a:spAutoFit/>
          </a:bodyPr>
          <a:lstStyle/>
          <a:p>
            <a:r>
              <a:rPr lang="en-US" sz="1600" dirty="0" smtClean="0">
                <a:solidFill>
                  <a:schemeClr val="bg1"/>
                </a:solidFill>
                <a:latin typeface="Arial"/>
                <a:cs typeface="Arial"/>
              </a:rPr>
              <a:t>A door for escaping present troubles and entering a brighter path.</a:t>
            </a:r>
            <a:endParaRPr lang="en-US" sz="1600" dirty="0">
              <a:solidFill>
                <a:schemeClr val="bg1"/>
              </a:solidFill>
              <a:latin typeface="Arial"/>
              <a:cs typeface="Arial"/>
            </a:endParaRPr>
          </a:p>
        </p:txBody>
      </p:sp>
      <p:sp>
        <p:nvSpPr>
          <p:cNvPr id="29" name="TextBox 28"/>
          <p:cNvSpPr txBox="1"/>
          <p:nvPr/>
        </p:nvSpPr>
        <p:spPr>
          <a:xfrm>
            <a:off x="3500233" y="2456981"/>
            <a:ext cx="5287394" cy="584776"/>
          </a:xfrm>
          <a:prstGeom prst="rect">
            <a:avLst/>
          </a:prstGeom>
          <a:noFill/>
        </p:spPr>
        <p:txBody>
          <a:bodyPr wrap="square" rtlCol="0">
            <a:spAutoFit/>
          </a:bodyPr>
          <a:lstStyle/>
          <a:p>
            <a:r>
              <a:rPr lang="en-US" sz="1600" dirty="0" smtClean="0">
                <a:solidFill>
                  <a:schemeClr val="bg1"/>
                </a:solidFill>
                <a:latin typeface="Futura"/>
                <a:cs typeface="Futura"/>
              </a:rPr>
              <a:t>Hebrews 6:18-19.  1 John 3:2-3; Col. 1:3-5; Titus 2:11-13; 2 Cor. 3:12.</a:t>
            </a:r>
            <a:endParaRPr lang="en-US" sz="1600" dirty="0">
              <a:solidFill>
                <a:schemeClr val="bg1"/>
              </a:solidFill>
              <a:latin typeface="Futura"/>
              <a:cs typeface="Futura"/>
            </a:endParaRPr>
          </a:p>
        </p:txBody>
      </p:sp>
      <p:sp>
        <p:nvSpPr>
          <p:cNvPr id="30" name="TextBox 29"/>
          <p:cNvSpPr txBox="1"/>
          <p:nvPr/>
        </p:nvSpPr>
        <p:spPr>
          <a:xfrm>
            <a:off x="2145642" y="2986746"/>
            <a:ext cx="6288759" cy="584776"/>
          </a:xfrm>
          <a:prstGeom prst="rect">
            <a:avLst/>
          </a:prstGeom>
          <a:noFill/>
        </p:spPr>
        <p:txBody>
          <a:bodyPr wrap="square" rtlCol="0">
            <a:spAutoFit/>
          </a:bodyPr>
          <a:lstStyle/>
          <a:p>
            <a:r>
              <a:rPr lang="en-US" sz="1600" dirty="0" smtClean="0">
                <a:solidFill>
                  <a:schemeClr val="bg1"/>
                </a:solidFill>
                <a:latin typeface="Arial"/>
                <a:cs typeface="Arial"/>
              </a:rPr>
              <a:t>Hope gives a reference point for our lives and causes us to live differently in order to receive the hoped-for reward.</a:t>
            </a:r>
            <a:endParaRPr lang="en-US" sz="1600" dirty="0">
              <a:solidFill>
                <a:schemeClr val="bg1"/>
              </a:solidFill>
              <a:latin typeface="Arial"/>
              <a:cs typeface="Arial"/>
            </a:endParaRPr>
          </a:p>
        </p:txBody>
      </p:sp>
      <p:sp>
        <p:nvSpPr>
          <p:cNvPr id="31" name="TextBox 30"/>
          <p:cNvSpPr txBox="1"/>
          <p:nvPr/>
        </p:nvSpPr>
        <p:spPr>
          <a:xfrm>
            <a:off x="3500233" y="3940114"/>
            <a:ext cx="5287394" cy="338554"/>
          </a:xfrm>
          <a:prstGeom prst="rect">
            <a:avLst/>
          </a:prstGeom>
          <a:noFill/>
        </p:spPr>
        <p:txBody>
          <a:bodyPr wrap="square" rtlCol="0">
            <a:spAutoFit/>
          </a:bodyPr>
          <a:lstStyle/>
          <a:p>
            <a:r>
              <a:rPr lang="en-US" sz="1600" dirty="0" smtClean="0">
                <a:solidFill>
                  <a:schemeClr val="bg1"/>
                </a:solidFill>
                <a:latin typeface="Futura"/>
                <a:cs typeface="Futura"/>
              </a:rPr>
              <a:t>1 Thessalonians 5:8.  Romans 8:23-25. </a:t>
            </a:r>
            <a:endParaRPr lang="en-US" sz="1600" dirty="0">
              <a:solidFill>
                <a:schemeClr val="bg1"/>
              </a:solidFill>
              <a:latin typeface="Futura"/>
              <a:cs typeface="Futura"/>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242372" y="1170380"/>
            <a:ext cx="6724651" cy="461665"/>
          </a:xfrm>
          <a:prstGeom prst="rect">
            <a:avLst/>
          </a:prstGeom>
          <a:noFill/>
        </p:spPr>
        <p:txBody>
          <a:bodyPr wrap="square" rtlCol="0">
            <a:spAutoFit/>
          </a:bodyPr>
          <a:lstStyle/>
          <a:p>
            <a:pPr algn="ctr"/>
            <a:r>
              <a:rPr lang="en-US" sz="2400" dirty="0" smtClean="0">
                <a:solidFill>
                  <a:schemeClr val="tx2">
                    <a:lumMod val="40000"/>
                    <a:lumOff val="60000"/>
                  </a:schemeClr>
                </a:solidFill>
                <a:latin typeface="Stone Sans ITC TT-Bold"/>
                <a:cs typeface="Stone Sans ITC TT-Bold"/>
              </a:rPr>
              <a:t>As Christians, for what do we hope?</a:t>
            </a:r>
            <a:endParaRPr lang="en-US" sz="2400" dirty="0">
              <a:solidFill>
                <a:schemeClr val="tx2">
                  <a:lumMod val="40000"/>
                  <a:lumOff val="60000"/>
                </a:schemeClr>
              </a:solidFill>
              <a:latin typeface="Stone Sans ITC TT-Bold"/>
              <a:cs typeface="Stone Sans ITC TT-Bold"/>
            </a:endParaRPr>
          </a:p>
        </p:txBody>
      </p:sp>
      <p:sp>
        <p:nvSpPr>
          <p:cNvPr id="35" name="TextBox 34"/>
          <p:cNvSpPr txBox="1"/>
          <p:nvPr/>
        </p:nvSpPr>
        <p:spPr>
          <a:xfrm>
            <a:off x="445741" y="1929812"/>
            <a:ext cx="8132672" cy="738664"/>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Jesus’ Return.  </a:t>
            </a:r>
            <a:r>
              <a:rPr lang="en-US" b="1" dirty="0" smtClean="0">
                <a:solidFill>
                  <a:srgbClr val="FFFFFF"/>
                </a:solidFill>
              </a:rPr>
              <a:t>Titus 2:13</a:t>
            </a:r>
            <a:r>
              <a:rPr lang="en-US" dirty="0" smtClean="0">
                <a:solidFill>
                  <a:srgbClr val="FFFFFF"/>
                </a:solidFill>
              </a:rPr>
              <a:t>.  Looking for the blessed hope and glorious appearing of our great God and Savior Jesus Christ,</a:t>
            </a:r>
            <a:endParaRPr lang="en-US" dirty="0">
              <a:solidFill>
                <a:srgbClr val="FFFFFF"/>
              </a:solidFill>
            </a:endParaRPr>
          </a:p>
        </p:txBody>
      </p:sp>
      <p:sp>
        <p:nvSpPr>
          <p:cNvPr id="36" name="TextBox 35"/>
          <p:cNvSpPr txBox="1"/>
          <p:nvPr/>
        </p:nvSpPr>
        <p:spPr>
          <a:xfrm>
            <a:off x="445741" y="3130468"/>
            <a:ext cx="8132672" cy="1200329"/>
          </a:xfrm>
          <a:prstGeom prst="rect">
            <a:avLst/>
          </a:prstGeom>
          <a:noFill/>
        </p:spPr>
        <p:txBody>
          <a:bodyPr wrap="square" rtlCol="0">
            <a:spAutoFit/>
          </a:bodyPr>
          <a:lstStyle/>
          <a:p>
            <a:r>
              <a:rPr lang="en-US" b="1" dirty="0" smtClean="0">
                <a:solidFill>
                  <a:srgbClr val="FFFFFF"/>
                </a:solidFill>
              </a:rPr>
              <a:t>1 John 3:2-3</a:t>
            </a:r>
            <a:r>
              <a:rPr lang="en-US" dirty="0" smtClean="0">
                <a:solidFill>
                  <a:srgbClr val="FFFFFF"/>
                </a:solidFill>
              </a:rPr>
              <a:t>.  Beloved, now we are children of God; and it has not yet been revealed what we shall be, but we know that when He is revealed, we shall be like Him, for we shall see Him as He is. </a:t>
            </a:r>
            <a:r>
              <a:rPr lang="en-US" baseline="30000" dirty="0" smtClean="0">
                <a:solidFill>
                  <a:srgbClr val="FFFFFF"/>
                </a:solidFill>
              </a:rPr>
              <a:t>3</a:t>
            </a:r>
            <a:r>
              <a:rPr lang="en-US" dirty="0" smtClean="0">
                <a:solidFill>
                  <a:srgbClr val="FFFFFF"/>
                </a:solidFill>
              </a:rPr>
              <a:t> And everyone who has this hope in Him purifies himself, just as He is pure.</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720101"/>
            <a:ext cx="8132672" cy="738664"/>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1 Thessalonians 5:8</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But let us who are of the day be sober, putting on the breastplate of faith and love, and as a helmet the hope of salvation.</a:t>
            </a:r>
            <a:endParaRPr lang="en-US" dirty="0">
              <a:solidFill>
                <a:srgbClr val="FFFFFF"/>
              </a:solidFill>
            </a:endParaRPr>
          </a:p>
        </p:txBody>
      </p:sp>
      <p:sp>
        <p:nvSpPr>
          <p:cNvPr id="10" name="TextBox 9"/>
          <p:cNvSpPr txBox="1"/>
          <p:nvPr/>
        </p:nvSpPr>
        <p:spPr>
          <a:xfrm>
            <a:off x="445741" y="3156846"/>
            <a:ext cx="8132672" cy="1569660"/>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Romans 8:23-25</a:t>
            </a:r>
            <a:r>
              <a:rPr lang="en-US" sz="2400" b="1" dirty="0" smtClean="0">
                <a:solidFill>
                  <a:srgbClr val="8EB4E3"/>
                </a:solidFill>
                <a:latin typeface="Stone Sans ITC TT-Bold"/>
                <a:cs typeface="Stone Sans ITC TT-Bold"/>
              </a:rPr>
              <a:t>.</a:t>
            </a:r>
            <a:r>
              <a:rPr lang="en-US" sz="2400" b="1" dirty="0" smtClean="0">
                <a:solidFill>
                  <a:srgbClr val="FFFFFF"/>
                </a:solidFill>
                <a:latin typeface="Stone Sans ITC TT-Bold"/>
                <a:cs typeface="Stone Sans ITC TT-Bold"/>
              </a:rPr>
              <a:t>  </a:t>
            </a:r>
            <a:r>
              <a:rPr lang="en-US" dirty="0" smtClean="0">
                <a:solidFill>
                  <a:srgbClr val="FFFFFF"/>
                </a:solidFill>
              </a:rPr>
              <a:t> Not only that, but we also who have the firstfruits of the Spirit, even we ourselves groan within ourselves, eagerly waiting for the adoption, the redemption of our body. </a:t>
            </a:r>
            <a:r>
              <a:rPr lang="en-US" baseline="30000" dirty="0" smtClean="0">
                <a:solidFill>
                  <a:srgbClr val="FFFFFF"/>
                </a:solidFill>
              </a:rPr>
              <a:t>24</a:t>
            </a:r>
            <a:r>
              <a:rPr lang="en-US" dirty="0" smtClean="0">
                <a:solidFill>
                  <a:srgbClr val="FFFFFF"/>
                </a:solidFill>
              </a:rPr>
              <a:t> For we were saved in this hope, but hope that is seen is not hope; for why does one still hope for what he sees? </a:t>
            </a:r>
            <a:r>
              <a:rPr lang="en-US" baseline="30000" dirty="0" smtClean="0">
                <a:solidFill>
                  <a:srgbClr val="FFFFFF"/>
                </a:solidFill>
              </a:rPr>
              <a:t>25</a:t>
            </a:r>
            <a:r>
              <a:rPr lang="en-US" dirty="0" smtClean="0">
                <a:solidFill>
                  <a:srgbClr val="FFFFFF"/>
                </a:solidFill>
              </a:rPr>
              <a:t> But if we hope for what we do not see, we eagerly wait for it with perseverance.</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pic>
        <p:nvPicPr>
          <p:cNvPr id="11" name="Picture 10" descr="anchor.png"/>
          <p:cNvPicPr>
            <a:picLocks noChangeAspect="1"/>
          </p:cNvPicPr>
          <p:nvPr/>
        </p:nvPicPr>
        <p:blipFill>
          <a:blip r:embed="rId4"/>
          <a:stretch>
            <a:fillRect/>
          </a:stretch>
        </p:blipFill>
        <p:spPr>
          <a:xfrm>
            <a:off x="808364" y="2456981"/>
            <a:ext cx="1112680" cy="1114938"/>
          </a:xfrm>
          <a:prstGeom prst="rect">
            <a:avLst/>
          </a:prstGeom>
        </p:spPr>
      </p:pic>
      <p:pic>
        <p:nvPicPr>
          <p:cNvPr id="14" name="Picture 13" descr="helmet.png"/>
          <p:cNvPicPr>
            <a:picLocks noChangeAspect="1"/>
          </p:cNvPicPr>
          <p:nvPr/>
        </p:nvPicPr>
        <p:blipFill>
          <a:blip r:embed="rId5"/>
          <a:stretch>
            <a:fillRect/>
          </a:stretch>
        </p:blipFill>
        <p:spPr>
          <a:xfrm>
            <a:off x="808364" y="4050514"/>
            <a:ext cx="966321" cy="1017858"/>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75523" y="3708797"/>
            <a:ext cx="6059332"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5" name="TextBox 24"/>
          <p:cNvSpPr txBox="1"/>
          <p:nvPr/>
        </p:nvSpPr>
        <p:spPr>
          <a:xfrm>
            <a:off x="1921043" y="2365670"/>
            <a:ext cx="1946973"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ANCHOR</a:t>
            </a:r>
            <a:endParaRPr lang="en-US" sz="2400" dirty="0">
              <a:solidFill>
                <a:schemeClr val="tx2">
                  <a:lumMod val="40000"/>
                  <a:lumOff val="60000"/>
                </a:schemeClr>
              </a:solidFill>
              <a:latin typeface="Stone Sans ITC TT-Bold"/>
              <a:cs typeface="Stone Sans ITC TT-Bold"/>
            </a:endParaRPr>
          </a:p>
        </p:txBody>
      </p:sp>
      <p:sp>
        <p:nvSpPr>
          <p:cNvPr id="26" name="TextBox 25"/>
          <p:cNvSpPr txBox="1"/>
          <p:nvPr/>
        </p:nvSpPr>
        <p:spPr>
          <a:xfrm>
            <a:off x="1921044" y="3842989"/>
            <a:ext cx="1457245"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HELMET</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
        <p:nvSpPr>
          <p:cNvPr id="28" name="TextBox 27"/>
          <p:cNvSpPr txBox="1"/>
          <p:nvPr/>
        </p:nvSpPr>
        <p:spPr>
          <a:xfrm>
            <a:off x="2136212" y="1648395"/>
            <a:ext cx="6288759" cy="338554"/>
          </a:xfrm>
          <a:prstGeom prst="rect">
            <a:avLst/>
          </a:prstGeom>
          <a:noFill/>
        </p:spPr>
        <p:txBody>
          <a:bodyPr wrap="square" rtlCol="0">
            <a:spAutoFit/>
          </a:bodyPr>
          <a:lstStyle/>
          <a:p>
            <a:r>
              <a:rPr lang="en-US" sz="1600" dirty="0" smtClean="0">
                <a:solidFill>
                  <a:schemeClr val="bg1"/>
                </a:solidFill>
                <a:latin typeface="Arial"/>
                <a:cs typeface="Arial"/>
              </a:rPr>
              <a:t>A door for escaping present troubles and entering a brighter path.</a:t>
            </a:r>
            <a:endParaRPr lang="en-US" sz="1600" dirty="0">
              <a:solidFill>
                <a:schemeClr val="bg1"/>
              </a:solidFill>
              <a:latin typeface="Arial"/>
              <a:cs typeface="Arial"/>
            </a:endParaRPr>
          </a:p>
        </p:txBody>
      </p:sp>
      <p:sp>
        <p:nvSpPr>
          <p:cNvPr id="29" name="TextBox 28"/>
          <p:cNvSpPr txBox="1"/>
          <p:nvPr/>
        </p:nvSpPr>
        <p:spPr>
          <a:xfrm>
            <a:off x="3500233" y="2456981"/>
            <a:ext cx="5287394" cy="584776"/>
          </a:xfrm>
          <a:prstGeom prst="rect">
            <a:avLst/>
          </a:prstGeom>
          <a:noFill/>
        </p:spPr>
        <p:txBody>
          <a:bodyPr wrap="square" rtlCol="0">
            <a:spAutoFit/>
          </a:bodyPr>
          <a:lstStyle/>
          <a:p>
            <a:r>
              <a:rPr lang="en-US" sz="1600" dirty="0" smtClean="0">
                <a:solidFill>
                  <a:schemeClr val="bg1"/>
                </a:solidFill>
                <a:latin typeface="Futura"/>
                <a:cs typeface="Futura"/>
              </a:rPr>
              <a:t>Hebrews 6:18-19.  1 John 3:2-3; Col. 1:3-5; Titus 2:11-13; 2 Cor. 3:12.</a:t>
            </a:r>
            <a:endParaRPr lang="en-US" sz="1600" dirty="0">
              <a:solidFill>
                <a:schemeClr val="bg1"/>
              </a:solidFill>
              <a:latin typeface="Futura"/>
              <a:cs typeface="Futura"/>
            </a:endParaRPr>
          </a:p>
        </p:txBody>
      </p:sp>
      <p:sp>
        <p:nvSpPr>
          <p:cNvPr id="30" name="TextBox 29"/>
          <p:cNvSpPr txBox="1"/>
          <p:nvPr/>
        </p:nvSpPr>
        <p:spPr>
          <a:xfrm>
            <a:off x="2145642" y="2986746"/>
            <a:ext cx="6288759" cy="584776"/>
          </a:xfrm>
          <a:prstGeom prst="rect">
            <a:avLst/>
          </a:prstGeom>
          <a:noFill/>
        </p:spPr>
        <p:txBody>
          <a:bodyPr wrap="square" rtlCol="0">
            <a:spAutoFit/>
          </a:bodyPr>
          <a:lstStyle/>
          <a:p>
            <a:r>
              <a:rPr lang="en-US" sz="1600" dirty="0" smtClean="0">
                <a:solidFill>
                  <a:schemeClr val="bg1"/>
                </a:solidFill>
                <a:latin typeface="Arial"/>
                <a:cs typeface="Arial"/>
              </a:rPr>
              <a:t>Hope gives a reference point for our lives and causes us to live differently in order to receive the hoped-for reward.</a:t>
            </a:r>
            <a:endParaRPr lang="en-US" sz="1600" dirty="0">
              <a:solidFill>
                <a:schemeClr val="bg1"/>
              </a:solidFill>
              <a:latin typeface="Arial"/>
              <a:cs typeface="Arial"/>
            </a:endParaRPr>
          </a:p>
        </p:txBody>
      </p:sp>
      <p:sp>
        <p:nvSpPr>
          <p:cNvPr id="31" name="TextBox 30"/>
          <p:cNvSpPr txBox="1"/>
          <p:nvPr/>
        </p:nvSpPr>
        <p:spPr>
          <a:xfrm>
            <a:off x="3500233" y="3940114"/>
            <a:ext cx="5287394" cy="338554"/>
          </a:xfrm>
          <a:prstGeom prst="rect">
            <a:avLst/>
          </a:prstGeom>
          <a:noFill/>
        </p:spPr>
        <p:txBody>
          <a:bodyPr wrap="square" rtlCol="0">
            <a:spAutoFit/>
          </a:bodyPr>
          <a:lstStyle/>
          <a:p>
            <a:r>
              <a:rPr lang="en-US" sz="1600" dirty="0" smtClean="0">
                <a:solidFill>
                  <a:schemeClr val="bg1"/>
                </a:solidFill>
                <a:latin typeface="Futura"/>
                <a:cs typeface="Futura"/>
              </a:rPr>
              <a:t>1 Thessalonians 5:8.  Romans 8:23-25. </a:t>
            </a:r>
            <a:endParaRPr lang="en-US" sz="1600" dirty="0">
              <a:solidFill>
                <a:schemeClr val="bg1"/>
              </a:solidFill>
              <a:latin typeface="Futura"/>
              <a:cs typeface="Futura"/>
            </a:endParaRPr>
          </a:p>
        </p:txBody>
      </p:sp>
      <p:sp>
        <p:nvSpPr>
          <p:cNvPr id="32" name="TextBox 31"/>
          <p:cNvSpPr txBox="1"/>
          <p:nvPr/>
        </p:nvSpPr>
        <p:spPr>
          <a:xfrm>
            <a:off x="2298042" y="4278668"/>
            <a:ext cx="6288759" cy="584776"/>
          </a:xfrm>
          <a:prstGeom prst="rect">
            <a:avLst/>
          </a:prstGeom>
          <a:noFill/>
        </p:spPr>
        <p:txBody>
          <a:bodyPr wrap="square" rtlCol="0">
            <a:spAutoFit/>
          </a:bodyPr>
          <a:lstStyle/>
          <a:p>
            <a:r>
              <a:rPr lang="en-US" sz="1600" dirty="0" smtClean="0">
                <a:solidFill>
                  <a:schemeClr val="bg1"/>
                </a:solidFill>
                <a:latin typeface="Arial"/>
                <a:cs typeface="Arial"/>
              </a:rPr>
              <a:t>Hope protects our minds from the blows of life and gives us the perseverance to keep going when others would quit.</a:t>
            </a:r>
            <a:endParaRPr lang="en-US" sz="1600" dirty="0">
              <a:solidFill>
                <a:schemeClr val="bg1"/>
              </a:solidFill>
              <a:latin typeface="Arial"/>
              <a:cs typeface="Aria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242372" y="1170380"/>
            <a:ext cx="6724651" cy="461665"/>
          </a:xfrm>
          <a:prstGeom prst="rect">
            <a:avLst/>
          </a:prstGeom>
          <a:noFill/>
        </p:spPr>
        <p:txBody>
          <a:bodyPr wrap="square" rtlCol="0">
            <a:spAutoFit/>
          </a:bodyPr>
          <a:lstStyle/>
          <a:p>
            <a:pPr algn="ctr"/>
            <a:r>
              <a:rPr lang="en-US" sz="2400" dirty="0" smtClean="0">
                <a:solidFill>
                  <a:schemeClr val="tx2">
                    <a:lumMod val="40000"/>
                    <a:lumOff val="60000"/>
                  </a:schemeClr>
                </a:solidFill>
                <a:latin typeface="Stone Sans ITC TT-Bold"/>
                <a:cs typeface="Stone Sans ITC TT-Bold"/>
              </a:rPr>
              <a:t>As Christians, our hope is in Christ.</a:t>
            </a:r>
            <a:endParaRPr lang="en-US" sz="2400" dirty="0">
              <a:solidFill>
                <a:schemeClr val="tx2">
                  <a:lumMod val="40000"/>
                  <a:lumOff val="60000"/>
                </a:schemeClr>
              </a:solidFill>
              <a:latin typeface="Stone Sans ITC TT-Bold"/>
              <a:cs typeface="Stone Sans ITC TT-Bold"/>
            </a:endParaRPr>
          </a:p>
        </p:txBody>
      </p:sp>
      <p:sp>
        <p:nvSpPr>
          <p:cNvPr id="34" name="TextBox 33"/>
          <p:cNvSpPr txBox="1"/>
          <p:nvPr/>
        </p:nvSpPr>
        <p:spPr>
          <a:xfrm>
            <a:off x="445741" y="2080208"/>
            <a:ext cx="8132672" cy="738664"/>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1 Timothy 1:1.  </a:t>
            </a:r>
            <a:r>
              <a:rPr lang="en-US" dirty="0" smtClean="0">
                <a:solidFill>
                  <a:srgbClr val="FFFFFF"/>
                </a:solidFill>
              </a:rPr>
              <a:t>  Paul, an apostle of Jesus Christ, by the commandment of God our Savior and the Lord Jesus Christ, our hope,</a:t>
            </a:r>
            <a:endParaRPr lang="en-US" dirty="0">
              <a:solidFill>
                <a:srgbClr val="FFFFFF"/>
              </a:solidFill>
            </a:endParaRPr>
          </a:p>
        </p:txBody>
      </p:sp>
      <p:sp>
        <p:nvSpPr>
          <p:cNvPr id="35" name="TextBox 34"/>
          <p:cNvSpPr txBox="1"/>
          <p:nvPr/>
        </p:nvSpPr>
        <p:spPr>
          <a:xfrm>
            <a:off x="445741" y="3340228"/>
            <a:ext cx="8132672" cy="1015663"/>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1 Peter 1:3</a:t>
            </a:r>
            <a:r>
              <a:rPr lang="en-US" sz="2400" dirty="0" smtClean="0">
                <a:solidFill>
                  <a:srgbClr val="FFFFFF"/>
                </a:solidFill>
                <a:latin typeface="Stone Sans ITC TT-Bold"/>
                <a:cs typeface="Stone Sans ITC TT-Bold"/>
              </a:rPr>
              <a:t>.  </a:t>
            </a:r>
            <a:r>
              <a:rPr lang="en-US" dirty="0" smtClean="0">
                <a:solidFill>
                  <a:srgbClr val="FFFFFF"/>
                </a:solidFill>
              </a:rPr>
              <a:t>Blessed be the God and Father of our Lord Jesus Christ, who according to His abundant mercy has begotten us again to a living hope through the resurrection of Jesus Christ from the dead</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242372" y="1170380"/>
            <a:ext cx="6724651" cy="461665"/>
          </a:xfrm>
          <a:prstGeom prst="rect">
            <a:avLst/>
          </a:prstGeom>
          <a:noFill/>
        </p:spPr>
        <p:txBody>
          <a:bodyPr wrap="square" rtlCol="0">
            <a:spAutoFit/>
          </a:bodyPr>
          <a:lstStyle/>
          <a:p>
            <a:pPr algn="ctr"/>
            <a:r>
              <a:rPr lang="en-US" sz="2400" dirty="0" smtClean="0">
                <a:solidFill>
                  <a:schemeClr val="tx2">
                    <a:lumMod val="40000"/>
                    <a:lumOff val="60000"/>
                  </a:schemeClr>
                </a:solidFill>
                <a:latin typeface="Stone Sans ITC TT-Bold"/>
                <a:cs typeface="Stone Sans ITC TT-Bold"/>
              </a:rPr>
              <a:t>Without Christ, there is no hope.</a:t>
            </a:r>
            <a:endParaRPr lang="en-US" sz="2400" dirty="0">
              <a:solidFill>
                <a:schemeClr val="tx2">
                  <a:lumMod val="40000"/>
                  <a:lumOff val="60000"/>
                </a:schemeClr>
              </a:solidFill>
              <a:latin typeface="Stone Sans ITC TT-Bold"/>
              <a:cs typeface="Stone Sans ITC TT-Bold"/>
            </a:endParaRPr>
          </a:p>
        </p:txBody>
      </p:sp>
      <p:sp>
        <p:nvSpPr>
          <p:cNvPr id="34" name="TextBox 33"/>
          <p:cNvSpPr txBox="1"/>
          <p:nvPr/>
        </p:nvSpPr>
        <p:spPr>
          <a:xfrm>
            <a:off x="445741" y="2080208"/>
            <a:ext cx="8132672" cy="1015663"/>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Ephesians 2:12. </a:t>
            </a:r>
            <a:r>
              <a:rPr lang="en-US" dirty="0" smtClean="0">
                <a:solidFill>
                  <a:srgbClr val="FFFFFF"/>
                </a:solidFill>
              </a:rPr>
              <a:t>  </a:t>
            </a:r>
            <a:r>
              <a:rPr lang="en-US" dirty="0">
                <a:solidFill>
                  <a:srgbClr val="FFFFFF"/>
                </a:solidFill>
              </a:rPr>
              <a:t>T</a:t>
            </a:r>
            <a:r>
              <a:rPr lang="en-US" dirty="0" smtClean="0">
                <a:solidFill>
                  <a:srgbClr val="FFFFFF"/>
                </a:solidFill>
              </a:rPr>
              <a:t>hat at that time you were without Christ, being aliens from the commonwealth of Israel and strangers from the covenants of promise, having no hope and without God in the world.</a:t>
            </a:r>
            <a:endParaRPr lang="en-US" dirty="0">
              <a:solidFill>
                <a:srgbClr val="FFFFFF"/>
              </a:solidFill>
            </a:endParaRPr>
          </a:p>
        </p:txBody>
      </p:sp>
      <p:sp>
        <p:nvSpPr>
          <p:cNvPr id="35" name="TextBox 34"/>
          <p:cNvSpPr txBox="1"/>
          <p:nvPr/>
        </p:nvSpPr>
        <p:spPr>
          <a:xfrm>
            <a:off x="445741" y="3340228"/>
            <a:ext cx="8132672" cy="1015663"/>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1 Thessalonians 4:13</a:t>
            </a:r>
            <a:r>
              <a:rPr lang="en-US" sz="2400" dirty="0" smtClean="0">
                <a:solidFill>
                  <a:srgbClr val="FFFFFF"/>
                </a:solidFill>
                <a:latin typeface="Stone Sans ITC TT-Bold"/>
                <a:cs typeface="Stone Sans ITC TT-Bold"/>
              </a:rPr>
              <a:t>.  </a:t>
            </a:r>
            <a:r>
              <a:rPr lang="en-US" dirty="0" smtClean="0">
                <a:solidFill>
                  <a:srgbClr val="FFFFFF"/>
                </a:solidFill>
              </a:rPr>
              <a:t>But I do not want you to be ignorant, brethren, concerning those who have fallen asleep, lest you sorrow as others who have no hope.</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242372" y="1170380"/>
            <a:ext cx="6724651" cy="461665"/>
          </a:xfrm>
          <a:prstGeom prst="rect">
            <a:avLst/>
          </a:prstGeom>
          <a:noFill/>
        </p:spPr>
        <p:txBody>
          <a:bodyPr wrap="square" rtlCol="0">
            <a:spAutoFit/>
          </a:bodyPr>
          <a:lstStyle/>
          <a:p>
            <a:pPr algn="ctr"/>
            <a:r>
              <a:rPr lang="en-US" sz="2400" dirty="0" smtClean="0">
                <a:solidFill>
                  <a:schemeClr val="tx2">
                    <a:lumMod val="40000"/>
                    <a:lumOff val="60000"/>
                  </a:schemeClr>
                </a:solidFill>
                <a:latin typeface="Stone Sans ITC TT-Bold"/>
                <a:cs typeface="Stone Sans ITC TT-Bold"/>
              </a:rPr>
              <a:t>As Christians, for what do we hope?</a:t>
            </a:r>
            <a:endParaRPr lang="en-US" sz="2400" dirty="0">
              <a:solidFill>
                <a:schemeClr val="tx2">
                  <a:lumMod val="40000"/>
                  <a:lumOff val="60000"/>
                </a:schemeClr>
              </a:solidFill>
              <a:latin typeface="Stone Sans ITC TT-Bold"/>
              <a:cs typeface="Stone Sans ITC TT-Bold"/>
            </a:endParaRPr>
          </a:p>
        </p:txBody>
      </p:sp>
      <p:sp>
        <p:nvSpPr>
          <p:cNvPr id="34" name="TextBox 33"/>
          <p:cNvSpPr txBox="1"/>
          <p:nvPr/>
        </p:nvSpPr>
        <p:spPr>
          <a:xfrm>
            <a:off x="445741" y="2231606"/>
            <a:ext cx="8132672" cy="1292662"/>
          </a:xfrm>
          <a:prstGeom prst="rect">
            <a:avLst/>
          </a:prstGeom>
          <a:noFill/>
        </p:spPr>
        <p:txBody>
          <a:bodyPr wrap="square" rtlCol="0">
            <a:spAutoFit/>
          </a:bodyPr>
          <a:lstStyle/>
          <a:p>
            <a:r>
              <a:rPr lang="en-US" sz="2400" b="1" dirty="0" smtClean="0">
                <a:solidFill>
                  <a:srgbClr val="FFFFFF"/>
                </a:solidFill>
                <a:latin typeface="Stone Sans ITC TT-Bold"/>
                <a:cs typeface="Stone Sans ITC TT-Bold"/>
              </a:rPr>
              <a:t>Resurrection.  </a:t>
            </a:r>
            <a:r>
              <a:rPr lang="en-US" b="1" dirty="0" smtClean="0">
                <a:solidFill>
                  <a:srgbClr val="FFFFFF"/>
                </a:solidFill>
              </a:rPr>
              <a:t>Acts 23:6</a:t>
            </a:r>
            <a:r>
              <a:rPr lang="en-US" dirty="0" smtClean="0">
                <a:solidFill>
                  <a:srgbClr val="FFFFFF"/>
                </a:solidFill>
              </a:rPr>
              <a:t>.  But when Paul perceived that one part were Sadducees and the other Pharisees, he cried out in the council, “Men and brethren, I am a Pharisee, the son of a Pharisee; concerning the hope and resurrection of the dead I am being judged!”</a:t>
            </a:r>
            <a:endParaRPr lang="en-US"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pic>
        <p:nvPicPr>
          <p:cNvPr id="9" name="Picture 8"/>
          <p:cNvPicPr>
            <a:picLocks noChangeAspect="1"/>
          </p:cNvPicPr>
          <p:nvPr/>
        </p:nvPicPr>
        <p:blipFill>
          <a:blip r:embed="rId3"/>
          <a:stretch>
            <a:fillRect/>
          </a:stretch>
        </p:blipFill>
        <p:spPr>
          <a:xfrm>
            <a:off x="992828" y="1248064"/>
            <a:ext cx="455528" cy="797173"/>
          </a:xfrm>
          <a:prstGeom prst="rect">
            <a:avLst/>
          </a:prstGeom>
        </p:spPr>
      </p:pic>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1044" y="2242760"/>
            <a:ext cx="6113811"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1921044" y="1170380"/>
            <a:ext cx="1175034" cy="461665"/>
          </a:xfrm>
          <a:prstGeom prst="rect">
            <a:avLst/>
          </a:prstGeom>
          <a:noFill/>
        </p:spPr>
        <p:txBody>
          <a:bodyPr wrap="square" rtlCol="0">
            <a:spAutoFit/>
          </a:bodyPr>
          <a:lstStyle/>
          <a:p>
            <a:r>
              <a:rPr lang="en-US" sz="2400" dirty="0" smtClean="0">
                <a:solidFill>
                  <a:schemeClr val="tx2">
                    <a:lumMod val="40000"/>
                    <a:lumOff val="60000"/>
                  </a:schemeClr>
                </a:solidFill>
                <a:latin typeface="Stone Sans ITC TT-Bold"/>
                <a:cs typeface="Stone Sans ITC TT-Bold"/>
              </a:rPr>
              <a:t>DOOR</a:t>
            </a:r>
            <a:endParaRPr lang="en-US" sz="2400" dirty="0">
              <a:solidFill>
                <a:schemeClr val="tx2">
                  <a:lumMod val="40000"/>
                  <a:lumOff val="60000"/>
                </a:schemeClr>
              </a:solidFill>
              <a:latin typeface="Stone Sans ITC TT-Bold"/>
              <a:cs typeface="Stone Sans ITC TT-Bold"/>
            </a:endParaRPr>
          </a:p>
        </p:txBody>
      </p:sp>
      <p:sp>
        <p:nvSpPr>
          <p:cNvPr id="27" name="TextBox 26"/>
          <p:cNvSpPr txBox="1"/>
          <p:nvPr/>
        </p:nvSpPr>
        <p:spPr>
          <a:xfrm>
            <a:off x="3137578" y="1284168"/>
            <a:ext cx="5287394" cy="338554"/>
          </a:xfrm>
          <a:prstGeom prst="rect">
            <a:avLst/>
          </a:prstGeom>
          <a:noFill/>
        </p:spPr>
        <p:txBody>
          <a:bodyPr wrap="square" rtlCol="0">
            <a:spAutoFit/>
          </a:bodyPr>
          <a:lstStyle/>
          <a:p>
            <a:r>
              <a:rPr lang="en-US" sz="1600" dirty="0" smtClean="0">
                <a:solidFill>
                  <a:schemeClr val="bg1"/>
                </a:solidFill>
                <a:latin typeface="Futura"/>
                <a:cs typeface="Futura"/>
              </a:rPr>
              <a:t>Hosea 2:15.   Joshua 7-8; Romans 15:4; 1 Cor. 10:13.</a:t>
            </a:r>
            <a:endParaRPr lang="en-US" sz="1600" dirty="0">
              <a:solidFill>
                <a:schemeClr val="bg1"/>
              </a:solidFill>
              <a:latin typeface="Futura"/>
              <a:cs typeface="Futura"/>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45741" y="2407680"/>
            <a:ext cx="8132672" cy="1015663"/>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Hosea 2:15.  </a:t>
            </a:r>
            <a:r>
              <a:rPr lang="en-US" dirty="0" smtClean="0">
                <a:solidFill>
                  <a:schemeClr val="tx2">
                    <a:lumMod val="40000"/>
                    <a:lumOff val="60000"/>
                  </a:schemeClr>
                </a:solidFill>
              </a:rPr>
              <a:t>  </a:t>
            </a:r>
            <a:r>
              <a:rPr lang="en-US" dirty="0">
                <a:solidFill>
                  <a:schemeClr val="bg1"/>
                </a:solidFill>
              </a:rPr>
              <a:t>I will give her her vineyards from there</a:t>
            </a:r>
            <a:r>
              <a:rPr lang="en-US" dirty="0" smtClean="0">
                <a:solidFill>
                  <a:schemeClr val="bg1"/>
                </a:solidFill>
              </a:rPr>
              <a:t>, And </a:t>
            </a:r>
            <a:r>
              <a:rPr lang="en-US" dirty="0">
                <a:solidFill>
                  <a:schemeClr val="bg1"/>
                </a:solidFill>
              </a:rPr>
              <a:t>the Valley of </a:t>
            </a:r>
            <a:r>
              <a:rPr lang="en-US" dirty="0" err="1">
                <a:solidFill>
                  <a:schemeClr val="bg1"/>
                </a:solidFill>
              </a:rPr>
              <a:t>Achor</a:t>
            </a:r>
            <a:r>
              <a:rPr lang="en-US" dirty="0">
                <a:solidFill>
                  <a:schemeClr val="bg1"/>
                </a:solidFill>
              </a:rPr>
              <a:t> as a door of hope</a:t>
            </a:r>
            <a:r>
              <a:rPr lang="en-US" dirty="0" smtClean="0">
                <a:solidFill>
                  <a:schemeClr val="bg1"/>
                </a:solidFill>
              </a:rPr>
              <a:t>; She </a:t>
            </a:r>
            <a:r>
              <a:rPr lang="en-US" dirty="0">
                <a:solidFill>
                  <a:schemeClr val="bg1"/>
                </a:solidFill>
              </a:rPr>
              <a:t>shall sing there</a:t>
            </a:r>
            <a:r>
              <a:rPr lang="en-US" dirty="0" smtClean="0">
                <a:solidFill>
                  <a:schemeClr val="bg1"/>
                </a:solidFill>
              </a:rPr>
              <a:t>,</a:t>
            </a:r>
            <a:r>
              <a:rPr lang="en-US" dirty="0">
                <a:solidFill>
                  <a:schemeClr val="bg1"/>
                </a:solidFill>
              </a:rPr>
              <a:t> </a:t>
            </a:r>
            <a:r>
              <a:rPr lang="en-US" dirty="0" smtClean="0">
                <a:solidFill>
                  <a:schemeClr val="bg1"/>
                </a:solidFill>
              </a:rPr>
              <a:t>As </a:t>
            </a:r>
            <a:r>
              <a:rPr lang="en-US" dirty="0">
                <a:solidFill>
                  <a:schemeClr val="bg1"/>
                </a:solidFill>
              </a:rPr>
              <a:t>in the days of her youth</a:t>
            </a:r>
            <a:r>
              <a:rPr lang="en-US" dirty="0" smtClean="0">
                <a:solidFill>
                  <a:schemeClr val="bg1"/>
                </a:solidFill>
              </a:rPr>
              <a:t>,</a:t>
            </a:r>
            <a:r>
              <a:rPr lang="en-US" dirty="0">
                <a:solidFill>
                  <a:schemeClr val="bg1"/>
                </a:solidFill>
              </a:rPr>
              <a:t> </a:t>
            </a:r>
            <a:r>
              <a:rPr lang="en-US" dirty="0" smtClean="0">
                <a:solidFill>
                  <a:schemeClr val="bg1"/>
                </a:solidFill>
              </a:rPr>
              <a:t>As </a:t>
            </a:r>
            <a:r>
              <a:rPr lang="en-US" dirty="0">
                <a:solidFill>
                  <a:schemeClr val="bg1"/>
                </a:solidFill>
              </a:rPr>
              <a:t>in the day when she came up from the land of Egypt.</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45741" y="2407680"/>
            <a:ext cx="8132672" cy="1015663"/>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Hosea 2:15.  </a:t>
            </a:r>
            <a:r>
              <a:rPr lang="en-US" dirty="0" smtClean="0">
                <a:solidFill>
                  <a:schemeClr val="tx2">
                    <a:lumMod val="40000"/>
                    <a:lumOff val="60000"/>
                  </a:schemeClr>
                </a:solidFill>
              </a:rPr>
              <a:t>  </a:t>
            </a:r>
            <a:r>
              <a:rPr lang="en-US" dirty="0">
                <a:solidFill>
                  <a:schemeClr val="bg1"/>
                </a:solidFill>
              </a:rPr>
              <a:t>I will give her her vineyards from there</a:t>
            </a:r>
            <a:r>
              <a:rPr lang="en-US" dirty="0" smtClean="0">
                <a:solidFill>
                  <a:schemeClr val="bg1"/>
                </a:solidFill>
              </a:rPr>
              <a:t>, And </a:t>
            </a:r>
            <a:r>
              <a:rPr lang="en-US" dirty="0">
                <a:solidFill>
                  <a:schemeClr val="bg1"/>
                </a:solidFill>
              </a:rPr>
              <a:t>the Valley of </a:t>
            </a:r>
            <a:r>
              <a:rPr lang="en-US" dirty="0" err="1">
                <a:solidFill>
                  <a:schemeClr val="bg1"/>
                </a:solidFill>
              </a:rPr>
              <a:t>Achor</a:t>
            </a:r>
            <a:r>
              <a:rPr lang="en-US" dirty="0">
                <a:solidFill>
                  <a:schemeClr val="bg1"/>
                </a:solidFill>
              </a:rPr>
              <a:t> as a </a:t>
            </a:r>
            <a:r>
              <a:rPr lang="en-US" dirty="0">
                <a:solidFill>
                  <a:srgbClr val="FF0000"/>
                </a:solidFill>
              </a:rPr>
              <a:t>door of hope</a:t>
            </a:r>
            <a:r>
              <a:rPr lang="en-US" dirty="0" smtClean="0">
                <a:solidFill>
                  <a:schemeClr val="bg1"/>
                </a:solidFill>
              </a:rPr>
              <a:t>; She </a:t>
            </a:r>
            <a:r>
              <a:rPr lang="en-US" dirty="0">
                <a:solidFill>
                  <a:schemeClr val="bg1"/>
                </a:solidFill>
              </a:rPr>
              <a:t>shall sing there</a:t>
            </a:r>
            <a:r>
              <a:rPr lang="en-US" dirty="0" smtClean="0">
                <a:solidFill>
                  <a:schemeClr val="bg1"/>
                </a:solidFill>
              </a:rPr>
              <a:t>,</a:t>
            </a:r>
            <a:r>
              <a:rPr lang="en-US" dirty="0">
                <a:solidFill>
                  <a:schemeClr val="bg1"/>
                </a:solidFill>
              </a:rPr>
              <a:t> </a:t>
            </a:r>
            <a:r>
              <a:rPr lang="en-US" dirty="0" smtClean="0">
                <a:solidFill>
                  <a:schemeClr val="bg1"/>
                </a:solidFill>
              </a:rPr>
              <a:t>As </a:t>
            </a:r>
            <a:r>
              <a:rPr lang="en-US" dirty="0">
                <a:solidFill>
                  <a:schemeClr val="bg1"/>
                </a:solidFill>
              </a:rPr>
              <a:t>in the days of her youth</a:t>
            </a:r>
            <a:r>
              <a:rPr lang="en-US" dirty="0" smtClean="0">
                <a:solidFill>
                  <a:schemeClr val="bg1"/>
                </a:solidFill>
              </a:rPr>
              <a:t>,</a:t>
            </a:r>
            <a:r>
              <a:rPr lang="en-US" dirty="0">
                <a:solidFill>
                  <a:schemeClr val="bg1"/>
                </a:solidFill>
              </a:rPr>
              <a:t> </a:t>
            </a:r>
            <a:r>
              <a:rPr lang="en-US" dirty="0" smtClean="0">
                <a:solidFill>
                  <a:schemeClr val="bg1"/>
                </a:solidFill>
              </a:rPr>
              <a:t>As </a:t>
            </a:r>
            <a:r>
              <a:rPr lang="en-US" dirty="0">
                <a:solidFill>
                  <a:schemeClr val="bg1"/>
                </a:solidFill>
              </a:rPr>
              <a:t>in the day when she came up from the land of Egypt.</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2433481"/>
            <a:ext cx="8132672" cy="1292662"/>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6:20.  </a:t>
            </a:r>
            <a:r>
              <a:rPr lang="en-US" dirty="0" smtClean="0">
                <a:solidFill>
                  <a:schemeClr val="tx2">
                    <a:lumMod val="40000"/>
                    <a:lumOff val="60000"/>
                  </a:schemeClr>
                </a:solidFill>
              </a:rPr>
              <a:t>  </a:t>
            </a:r>
            <a:r>
              <a:rPr lang="en-US" dirty="0" smtClean="0">
                <a:solidFill>
                  <a:schemeClr val="bg1"/>
                </a:solidFill>
              </a:rPr>
              <a:t>So the people shouted when the priests blew the trumpets. And it happened when the people heard the sound of the trumpet, and the people shouted with a great shout, that the wall fell down flat. Then the people went up into the city, every man straight before him, and they took the city.</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568703"/>
            <a:ext cx="8132672" cy="2677656"/>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7:2-9.  </a:t>
            </a:r>
            <a:r>
              <a:rPr lang="en-US" dirty="0" smtClean="0">
                <a:solidFill>
                  <a:schemeClr val="tx2">
                    <a:lumMod val="40000"/>
                    <a:lumOff val="60000"/>
                  </a:schemeClr>
                </a:solidFill>
              </a:rPr>
              <a:t>  </a:t>
            </a:r>
            <a:r>
              <a:rPr lang="en-US" dirty="0" smtClean="0">
                <a:solidFill>
                  <a:schemeClr val="bg1"/>
                </a:solidFill>
              </a:rPr>
              <a:t>Now Joshua sent men from Jericho to Ai, which is beside Beth </a:t>
            </a:r>
            <a:r>
              <a:rPr lang="en-US" dirty="0" err="1" smtClean="0">
                <a:solidFill>
                  <a:schemeClr val="bg1"/>
                </a:solidFill>
              </a:rPr>
              <a:t>Aven</a:t>
            </a:r>
            <a:r>
              <a:rPr lang="en-US" dirty="0" smtClean="0">
                <a:solidFill>
                  <a:schemeClr val="bg1"/>
                </a:solidFill>
              </a:rPr>
              <a:t>, on the east side of Bethel, and spoke to them, saying, “Go up and spy out the country.” So the men went up and spied out Ai. </a:t>
            </a:r>
            <a:r>
              <a:rPr lang="en-US" baseline="30000" dirty="0" smtClean="0">
                <a:solidFill>
                  <a:schemeClr val="bg1"/>
                </a:solidFill>
              </a:rPr>
              <a:t>3</a:t>
            </a:r>
            <a:r>
              <a:rPr lang="en-US" dirty="0" smtClean="0">
                <a:solidFill>
                  <a:schemeClr val="bg1"/>
                </a:solidFill>
              </a:rPr>
              <a:t> And they returned to Joshua and said to him, “Do not let all the people go up, but let about two or three thousand men go up and attack Ai. Do not weary all the people there, for the people of Ai are few.” </a:t>
            </a:r>
            <a:r>
              <a:rPr lang="en-US" baseline="30000" dirty="0" smtClean="0">
                <a:solidFill>
                  <a:schemeClr val="bg1"/>
                </a:solidFill>
              </a:rPr>
              <a:t>4</a:t>
            </a:r>
            <a:r>
              <a:rPr lang="en-US" dirty="0" smtClean="0">
                <a:solidFill>
                  <a:schemeClr val="bg1"/>
                </a:solidFill>
              </a:rPr>
              <a:t> So about three thousand men went up there from the people, but they fled before the men of Ai. </a:t>
            </a:r>
            <a:r>
              <a:rPr lang="en-US" baseline="30000" dirty="0" smtClean="0">
                <a:solidFill>
                  <a:schemeClr val="bg1"/>
                </a:solidFill>
              </a:rPr>
              <a:t>5</a:t>
            </a:r>
            <a:r>
              <a:rPr lang="en-US" dirty="0" smtClean="0">
                <a:solidFill>
                  <a:schemeClr val="bg1"/>
                </a:solidFill>
              </a:rPr>
              <a:t> And the men of Ai struck down about thirty-six men, for they chased them from before the gate as far as </a:t>
            </a:r>
            <a:r>
              <a:rPr lang="en-US" dirty="0" err="1" smtClean="0">
                <a:solidFill>
                  <a:schemeClr val="bg1"/>
                </a:solidFill>
              </a:rPr>
              <a:t>Shebarim</a:t>
            </a:r>
            <a:r>
              <a:rPr lang="en-US" dirty="0" smtClean="0">
                <a:solidFill>
                  <a:schemeClr val="bg1"/>
                </a:solidFill>
              </a:rPr>
              <a:t>, and struck them down on the descent; therefore the hearts of the people melted and became like water.</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
          <p:cNvGrpSpPr/>
          <p:nvPr/>
        </p:nvGrpSpPr>
        <p:grpSpPr>
          <a:xfrm>
            <a:off x="0" y="0"/>
            <a:ext cx="9144000" cy="1248064"/>
            <a:chOff x="0" y="0"/>
            <a:chExt cx="9144000" cy="1248064"/>
          </a:xfrm>
        </p:grpSpPr>
        <p:sp>
          <p:nvSpPr>
            <p:cNvPr id="4" name="Rectangle 3"/>
            <p:cNvSpPr/>
            <p:nvPr/>
          </p:nvSpPr>
          <p:spPr>
            <a:xfrm>
              <a:off x="0" y="0"/>
              <a:ext cx="9144000" cy="788561"/>
            </a:xfrm>
            <a:prstGeom prst="rect">
              <a:avLst/>
            </a:prstGeom>
            <a:blipFill rotWithShape="1">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459503"/>
              <a:ext cx="9144000" cy="788561"/>
            </a:xfrm>
            <a:prstGeom prst="rect">
              <a:avLst/>
            </a:prstGeom>
            <a:gradFill flip="none" rotWithShape="1">
              <a:gsLst>
                <a:gs pos="62000">
                  <a:schemeClr val="tx1"/>
                </a:gs>
                <a:gs pos="100000">
                  <a:schemeClr val="tx1">
                    <a:alpha val="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TextBox 4"/>
          <p:cNvSpPr txBox="1"/>
          <p:nvPr/>
        </p:nvSpPr>
        <p:spPr>
          <a:xfrm>
            <a:off x="1975523" y="-157733"/>
            <a:ext cx="5245894" cy="923330"/>
          </a:xfrm>
          <a:prstGeom prst="rect">
            <a:avLst/>
          </a:prstGeom>
          <a:noFill/>
        </p:spPr>
        <p:txBody>
          <a:bodyPr wrap="square" rtlCol="0">
            <a:spAutoFit/>
          </a:bodyPr>
          <a:lstStyle/>
          <a:p>
            <a:pPr algn="ctr"/>
            <a:r>
              <a:rPr lang="en-US" sz="5400" dirty="0" smtClean="0">
                <a:ln>
                  <a:solidFill>
                    <a:srgbClr val="0000FF"/>
                  </a:solidFill>
                </a:ln>
                <a:solidFill>
                  <a:srgbClr val="FFFF00"/>
                </a:solidFill>
                <a:latin typeface="Stone Sans ITC TT-Bold"/>
                <a:cs typeface="Stone Sans ITC TT-Bold"/>
              </a:rPr>
              <a:t>HOPE</a:t>
            </a:r>
            <a:endParaRPr lang="en-US" sz="5400" dirty="0">
              <a:ln>
                <a:solidFill>
                  <a:srgbClr val="0000FF"/>
                </a:solidFill>
              </a:ln>
              <a:solidFill>
                <a:srgbClr val="FFFF00"/>
              </a:solidFill>
              <a:latin typeface="Stone Sans ITC TT-Bold"/>
              <a:cs typeface="Stone Sans ITC TT-Bold"/>
            </a:endParaRPr>
          </a:p>
        </p:txBody>
      </p:sp>
      <p:sp>
        <p:nvSpPr>
          <p:cNvPr id="15" name="TextBox 14"/>
          <p:cNvSpPr txBox="1"/>
          <p:nvPr/>
        </p:nvSpPr>
        <p:spPr>
          <a:xfrm>
            <a:off x="1070763" y="697250"/>
            <a:ext cx="7005592" cy="369332"/>
          </a:xfrm>
          <a:prstGeom prst="rect">
            <a:avLst/>
          </a:prstGeom>
          <a:noFill/>
        </p:spPr>
        <p:txBody>
          <a:bodyPr wrap="square" rtlCol="0">
            <a:spAutoFit/>
          </a:bodyPr>
          <a:lstStyle/>
          <a:p>
            <a:pPr algn="ctr"/>
            <a:r>
              <a:rPr lang="en-US" dirty="0" smtClean="0">
                <a:solidFill>
                  <a:srgbClr val="FFFF00"/>
                </a:solidFill>
                <a:latin typeface="Stone Sans ITC TT-Bold"/>
                <a:cs typeface="Stone Sans ITC TT-Bold"/>
              </a:rPr>
              <a:t>Reasonable expectation of something desired.</a:t>
            </a:r>
            <a:endParaRPr lang="en-US" dirty="0">
              <a:solidFill>
                <a:srgbClr val="FFFF00"/>
              </a:solidFill>
              <a:latin typeface="Stone Sans ITC TT-Bold"/>
              <a:cs typeface="Stone Sans ITC TT-Bold"/>
            </a:endParaRPr>
          </a:p>
        </p:txBody>
      </p:sp>
      <p:cxnSp>
        <p:nvCxnSpPr>
          <p:cNvPr id="17" name="Straight Connector 16"/>
          <p:cNvCxnSpPr/>
          <p:nvPr/>
        </p:nvCxnSpPr>
        <p:spPr>
          <a:xfrm>
            <a:off x="141108" y="1066582"/>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44108" y="745825"/>
            <a:ext cx="8889798" cy="1588"/>
          </a:xfrm>
          <a:prstGeom prst="line">
            <a:avLst/>
          </a:prstGeom>
          <a:ln w="9525">
            <a:solidFill>
              <a:srgbClr val="FFF4C2"/>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45741" y="1568703"/>
            <a:ext cx="8132672" cy="2677656"/>
          </a:xfrm>
          <a:prstGeom prst="rect">
            <a:avLst/>
          </a:prstGeom>
          <a:noFill/>
        </p:spPr>
        <p:txBody>
          <a:bodyPr wrap="square" rtlCol="0">
            <a:spAutoFit/>
          </a:bodyPr>
          <a:lstStyle/>
          <a:p>
            <a:r>
              <a:rPr lang="en-US" sz="2400" b="1" dirty="0" smtClean="0">
                <a:solidFill>
                  <a:schemeClr val="tx2">
                    <a:lumMod val="40000"/>
                    <a:lumOff val="60000"/>
                  </a:schemeClr>
                </a:solidFill>
                <a:latin typeface="Stone Sans ITC TT-Bold"/>
                <a:cs typeface="Stone Sans ITC TT-Bold"/>
              </a:rPr>
              <a:t>Joshua 7:2-9.  </a:t>
            </a:r>
            <a:r>
              <a:rPr lang="en-US" dirty="0" smtClean="0">
                <a:solidFill>
                  <a:schemeClr val="tx2">
                    <a:lumMod val="40000"/>
                    <a:lumOff val="60000"/>
                  </a:schemeClr>
                </a:solidFill>
              </a:rPr>
              <a:t>  </a:t>
            </a:r>
            <a:r>
              <a:rPr lang="en-US" baseline="30000" dirty="0" smtClean="0">
                <a:solidFill>
                  <a:schemeClr val="bg1"/>
                </a:solidFill>
              </a:rPr>
              <a:t>6</a:t>
            </a:r>
            <a:r>
              <a:rPr lang="en-US" dirty="0" smtClean="0">
                <a:solidFill>
                  <a:schemeClr val="bg1"/>
                </a:solidFill>
              </a:rPr>
              <a:t> Then Joshua tore his clothes, and fell to the earth on his face before the ark of the Lord until evening, he and the elders of Israel; and they put dust on their heads. </a:t>
            </a:r>
            <a:r>
              <a:rPr lang="en-US" baseline="30000" dirty="0" smtClean="0">
                <a:solidFill>
                  <a:schemeClr val="bg1"/>
                </a:solidFill>
              </a:rPr>
              <a:t>7</a:t>
            </a:r>
            <a:r>
              <a:rPr lang="en-US" dirty="0" smtClean="0">
                <a:solidFill>
                  <a:schemeClr val="bg1"/>
                </a:solidFill>
              </a:rPr>
              <a:t> And Joshua said, “Alas, Lord God, why have You brought this people over the Jordan at all—to deliver us into the hand of the Amorites, to destroy us? Oh, that we had been content, and dwelt on the other side of the Jordan! </a:t>
            </a:r>
            <a:r>
              <a:rPr lang="en-US" baseline="30000" dirty="0" smtClean="0">
                <a:solidFill>
                  <a:schemeClr val="bg1"/>
                </a:solidFill>
              </a:rPr>
              <a:t>8</a:t>
            </a:r>
            <a:r>
              <a:rPr lang="en-US" dirty="0" smtClean="0">
                <a:solidFill>
                  <a:schemeClr val="bg1"/>
                </a:solidFill>
              </a:rPr>
              <a:t> O Lord, what shall I say when Israel turns its back before its enemies? </a:t>
            </a:r>
            <a:r>
              <a:rPr lang="en-US" baseline="30000" dirty="0" smtClean="0">
                <a:solidFill>
                  <a:schemeClr val="bg1"/>
                </a:solidFill>
              </a:rPr>
              <a:t>9</a:t>
            </a:r>
            <a:r>
              <a:rPr lang="en-US" dirty="0" smtClean="0">
                <a:solidFill>
                  <a:schemeClr val="bg1"/>
                </a:solidFill>
              </a:rPr>
              <a:t> For the Canaanites and all the inhabitants of the land will hear it, and surround us, and cut off our name from the earth. Then what will You do for Your great </a:t>
            </a:r>
            <a:r>
              <a:rPr lang="en-US" dirty="0" err="1" smtClean="0">
                <a:solidFill>
                  <a:schemeClr val="bg1"/>
                </a:solidFill>
              </a:rPr>
              <a:t>name?”m</a:t>
            </a:r>
            <a:r>
              <a:rPr lang="en-US" dirty="0" smtClean="0">
                <a:solidFill>
                  <a:schemeClr val="bg1"/>
                </a:solidFill>
              </a:rPr>
              <a:t>, and they took the city.</a:t>
            </a:r>
            <a:endParaRPr lang="en-US" dirty="0">
              <a:solidFill>
                <a:schemeClr val="bg1"/>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1753</TotalTime>
  <Words>2318</Words>
  <Application>Microsoft Macintosh PowerPoint</Application>
  <PresentationFormat>Custom</PresentationFormat>
  <Paragraphs>110</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Ralph Price</dc:creator>
  <cp:lastModifiedBy>Ralph Price</cp:lastModifiedBy>
  <cp:revision>13</cp:revision>
  <dcterms:created xsi:type="dcterms:W3CDTF">2012-07-24T16:38:42Z</dcterms:created>
  <dcterms:modified xsi:type="dcterms:W3CDTF">2012-07-25T21:52:07Z</dcterms:modified>
</cp:coreProperties>
</file>