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84" r:id="rId19"/>
    <p:sldId id="271" r:id="rId20"/>
    <p:sldId id="282" r:id="rId21"/>
    <p:sldId id="272" r:id="rId22"/>
    <p:sldId id="283" r:id="rId23"/>
    <p:sldId id="273" r:id="rId24"/>
    <p:sldId id="279" r:id="rId25"/>
    <p:sldId id="274" r:id="rId26"/>
    <p:sldId id="275" r:id="rId27"/>
    <p:sldId id="280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E707F-5AC9-4169-8101-C2AA7FD310BB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2AFD-D430-4F22-A6C7-1468C46FA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B9E-FA65-4B62-8667-23DB2823508B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8F81-012E-4BC4-9ED5-033016FB9A4E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CD5-8E21-41AA-A788-0A76F89DE7CB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7B13-4FB3-4651-9484-E0C0DACB705F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0CB-367D-4CC9-9B14-3FE2E435FED5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C169-9535-4E1A-ACC3-183640642D3A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B851-B9CC-4AFB-A17B-96A150627DA5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AAE4-2D87-4B72-A00D-82EEEBE141EE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D243-928A-46DC-AEE7-0B38F3246ED7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74BA-9A55-4570-A00F-6828685241BC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27D-1A62-4E2C-95EC-756E1EB0E236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7A1A3A-64FB-4E5D-A424-B9558936D76D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689A60-9BD9-47F5-9FA3-9B461546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4835770" cy="1676400"/>
          </a:xfrm>
        </p:spPr>
        <p:txBody>
          <a:bodyPr/>
          <a:lstStyle/>
          <a:p>
            <a:r>
              <a:rPr lang="en-US" dirty="0" smtClean="0"/>
              <a:t>Nehemiah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9128" y="2057400"/>
            <a:ext cx="3200400" cy="1752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Champion Builder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Nehemiah rebuilding the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51635" y="186396"/>
            <a:ext cx="4139964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Nehemiah’s Response 1:4-11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Israel has sinned profoundly, v. 7.</a:t>
            </a:r>
          </a:p>
          <a:p>
            <a:pPr>
              <a:buNone/>
            </a:pPr>
            <a:r>
              <a:rPr lang="en-US" dirty="0" smtClean="0"/>
              <a:t>The “sons of Israel, have sinned specifically </a:t>
            </a:r>
          </a:p>
          <a:p>
            <a:pPr>
              <a:buNone/>
            </a:pPr>
            <a:r>
              <a:rPr lang="en-US" dirty="0" smtClean="0"/>
              <a:t>against the revealed law of Moses, the Word of </a:t>
            </a:r>
          </a:p>
          <a:p>
            <a:pPr>
              <a:buNone/>
            </a:pPr>
            <a:r>
              <a:rPr lang="en-US" dirty="0" smtClean="0"/>
              <a:t>God, “very corruptly/wickedly.” No excuses are </a:t>
            </a:r>
          </a:p>
          <a:p>
            <a:pPr>
              <a:buNone/>
            </a:pPr>
            <a:r>
              <a:rPr lang="en-US" dirty="0" smtClean="0"/>
              <a:t>offered, no minimizing.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His supplication toward God, vs. 8-11.</a:t>
            </a:r>
          </a:p>
          <a:p>
            <a:pPr lvl="1"/>
            <a:r>
              <a:rPr lang="en-US" sz="2800" dirty="0" smtClean="0"/>
              <a:t>Remember your promise of dispersal, v. 8.</a:t>
            </a:r>
          </a:p>
          <a:p>
            <a:pPr lvl="1"/>
            <a:r>
              <a:rPr lang="en-US" sz="2800" dirty="0" smtClean="0"/>
              <a:t>Remember your promise of reconciliation,   v. 9.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Nehemiah’s Response 1:4-11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86800" cy="470916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Remember Your possession, v. 10a.</a:t>
            </a:r>
          </a:p>
          <a:p>
            <a:pPr lvl="1"/>
            <a:r>
              <a:rPr lang="en-US" sz="2800" dirty="0" smtClean="0"/>
              <a:t>Remember Your redemption, v. 10b.</a:t>
            </a:r>
          </a:p>
          <a:p>
            <a:pPr lvl="1"/>
            <a:r>
              <a:rPr lang="en-US" sz="2800" dirty="0" smtClean="0"/>
              <a:t>Remember the honor of your name, v. 11a.</a:t>
            </a:r>
          </a:p>
          <a:p>
            <a:pPr lvl="1"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b="1" dirty="0" smtClean="0"/>
              <a:t>Step #2 in Being a Builder for God: </a:t>
            </a:r>
          </a:p>
          <a:p>
            <a:pPr>
              <a:buNone/>
            </a:pPr>
            <a:r>
              <a:rPr lang="en-US" b="1" dirty="0" smtClean="0"/>
              <a:t>	Seek God’s Help in Prayer                                                                                                                and Be Sure Our Intentions                                         Please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Nehemiah's pr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352800"/>
            <a:ext cx="2907983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Nehemiah’s request 2:1-8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Nehemiah’s courage before a watching pagan ruler, vs. 1-3.</a:t>
            </a:r>
          </a:p>
          <a:p>
            <a:r>
              <a:rPr lang="en-US" dirty="0" smtClean="0"/>
              <a:t>Nehemiah’s courage before a listening pagan ruler, vs. 4-8.</a:t>
            </a:r>
          </a:p>
          <a:p>
            <a:pPr lvl="1"/>
            <a:r>
              <a:rPr lang="en-US" sz="2800" dirty="0" smtClean="0"/>
              <a:t>He prays first, as is his customary priority v. 4.</a:t>
            </a:r>
          </a:p>
          <a:p>
            <a:pPr lvl="1"/>
            <a:r>
              <a:rPr lang="en-US" sz="2800" dirty="0" smtClean="0"/>
              <a:t>He pleads faithfulness in service v. 5a.</a:t>
            </a:r>
          </a:p>
          <a:p>
            <a:pPr lvl="1"/>
            <a:r>
              <a:rPr lang="en-US" sz="2800" dirty="0" smtClean="0"/>
              <a:t>He pleads the rebuilding of Jerusalem v. 5b.</a:t>
            </a:r>
          </a:p>
          <a:p>
            <a:pPr lvl="1"/>
            <a:r>
              <a:rPr lang="en-US" sz="2800" dirty="0" smtClean="0"/>
              <a:t>He pleads before the Queen v. 6a.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Nehemiah’s request 2:1-8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362200"/>
            <a:ext cx="6096000" cy="41910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800" dirty="0" smtClean="0"/>
          </a:p>
          <a:p>
            <a:pPr>
              <a:buNone/>
            </a:pPr>
            <a:r>
              <a:rPr lang="en-US" b="1" dirty="0" smtClean="0"/>
              <a:t>Step 3 in Being a Builder for God: Where Possible, Obtain Permission and Assistance    from People in Authority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Step #4 in Being a Builder for God: Develop a Plan of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Nehemiah's requ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19400"/>
            <a:ext cx="3062882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371600"/>
            <a:ext cx="82296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pleads having made preparation vs. 6b-7.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pleads for material support v. 8a.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Jerusalem  2:9-20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Nehemiah’s courage before cooperating pagan governors, vs. 9.</a:t>
            </a:r>
          </a:p>
          <a:p>
            <a:r>
              <a:rPr lang="en-US" dirty="0" smtClean="0"/>
              <a:t>Nehemiah’s confrontation with a hostile world, v. 10.</a:t>
            </a:r>
          </a:p>
          <a:p>
            <a:r>
              <a:rPr lang="en-US" dirty="0" smtClean="0"/>
              <a:t>A godly analysis of the present, vs. 11-16.</a:t>
            </a:r>
          </a:p>
          <a:p>
            <a:pPr lvl="1"/>
            <a:r>
              <a:rPr lang="en-US" sz="2800" dirty="0" smtClean="0"/>
              <a:t>It is filtered through what, “God was putting into my mind, v. 12.</a:t>
            </a:r>
          </a:p>
          <a:p>
            <a:pPr lvl="1"/>
            <a:r>
              <a:rPr lang="en-US" sz="2800" dirty="0" smtClean="0"/>
              <a:t>It is focused on present desolation, vs. 13-15.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Jerusalem  2:9-20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A godly proposal for the future, vs. 17-18.</a:t>
            </a:r>
          </a:p>
          <a:p>
            <a:pPr lvl="2"/>
            <a:r>
              <a:rPr lang="en-US" sz="2800" dirty="0" smtClean="0"/>
              <a:t>Let us no longer be a reproach, v. 17.</a:t>
            </a:r>
          </a:p>
          <a:p>
            <a:pPr lvl="2"/>
            <a:r>
              <a:rPr lang="en-US" sz="2800" dirty="0" smtClean="0"/>
              <a:t>Let us arise and build, v. 18.</a:t>
            </a:r>
            <a:endParaRPr lang="en-US" sz="2800" b="1" dirty="0" smtClean="0"/>
          </a:p>
          <a:p>
            <a:r>
              <a:rPr lang="en-US" dirty="0" smtClean="0"/>
              <a:t>An ungodly objection, “What is this thing you are doing?” v. 19.</a:t>
            </a:r>
          </a:p>
          <a:p>
            <a:r>
              <a:rPr lang="en-US" dirty="0" smtClean="0"/>
              <a:t>A godly rejoinder, “The God of heaven will give us success,” v. 20.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hemiah Mo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676400"/>
            <a:ext cx="2895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return to Jerusalem Nehemiah 2:9-20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67840"/>
            <a:ext cx="6553200" cy="440436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Step #5 in Being a Builder for God: Motivate People to Work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Step #6 in Being a Builder for God: Resist Opposition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:\DOCS\Nehemiah\014_01_0161_TH-Atla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7" y="0"/>
            <a:ext cx="9132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workers and their work Nehemiah </a:t>
            </a:r>
            <a:r>
              <a:rPr lang="en-US" dirty="0" err="1" smtClean="0"/>
              <a:t>ch</a:t>
            </a:r>
            <a:r>
              <a:rPr lang="en-US" dirty="0" smtClean="0"/>
              <a:t>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The leadership initiative, v. 1.</a:t>
            </a:r>
          </a:p>
          <a:p>
            <a:r>
              <a:rPr lang="en-US" dirty="0" smtClean="0"/>
              <a:t>The infectious activity.</a:t>
            </a:r>
          </a:p>
          <a:p>
            <a:r>
              <a:rPr lang="en-US" dirty="0" smtClean="0"/>
              <a:t>The division of labor.</a:t>
            </a:r>
          </a:p>
          <a:p>
            <a:pPr lvl="1"/>
            <a:r>
              <a:rPr lang="en-US" sz="2800" dirty="0" smtClean="0"/>
              <a:t>Appointed gifts were employed v. 26</a:t>
            </a:r>
          </a:p>
          <a:p>
            <a:pPr lvl="1"/>
            <a:r>
              <a:rPr lang="en-US" sz="2800" dirty="0" smtClean="0"/>
              <a:t>Learned gifts were employed vs. 8, 31</a:t>
            </a:r>
          </a:p>
          <a:p>
            <a:pPr lvl="1"/>
            <a:r>
              <a:rPr lang="en-US" sz="2800" dirty="0" smtClean="0"/>
              <a:t>Natural gifts were employed v.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history of the nation of Israel, after the golden reigns of David and Solomon, for the following 325 years there had been steady decline in godliness.</a:t>
            </a:r>
          </a:p>
          <a:p>
            <a:r>
              <a:rPr lang="en-US" dirty="0" smtClean="0"/>
              <a:t>Northern Israel had a continuous succession of bad kings such as Ahab with Jezebel, until in 722 B.C. the kingdom was captured by </a:t>
            </a:r>
            <a:r>
              <a:rPr lang="en-US" dirty="0" err="1" smtClean="0"/>
              <a:t>Sennacharib</a:t>
            </a:r>
            <a:r>
              <a:rPr lang="en-US" dirty="0" smtClean="0"/>
              <a:t> and deported to Assyria.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workers and their work Nehemiah </a:t>
            </a:r>
            <a:r>
              <a:rPr lang="en-US" dirty="0" err="1" smtClean="0"/>
              <a:t>ch</a:t>
            </a:r>
            <a:r>
              <a:rPr lang="en-US" dirty="0" smtClean="0"/>
              <a:t>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priority of walls and gates.</a:t>
            </a:r>
          </a:p>
          <a:p>
            <a:pPr lvl="1"/>
            <a:r>
              <a:rPr lang="en-US" sz="2800" dirty="0" smtClean="0"/>
              <a:t>Gates are necessary to regulate the entrance by the world and exit to the world.</a:t>
            </a:r>
          </a:p>
          <a:p>
            <a:pPr lvl="1"/>
            <a:r>
              <a:rPr lang="en-US" sz="2800" dirty="0" smtClean="0"/>
              <a:t>Walls are necessary to resist the assaults of enemies.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Opposition to the work </a:t>
            </a:r>
            <a:r>
              <a:rPr lang="en-US" dirty="0" err="1" smtClean="0"/>
              <a:t>ch</a:t>
            </a:r>
            <a:r>
              <a:rPr lang="en-US" dirty="0" smtClean="0"/>
              <a:t>.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ENCOUNTER WITH CONSPIRACY, 4:1-9</a:t>
            </a:r>
          </a:p>
          <a:p>
            <a:pPr lvl="1"/>
            <a:r>
              <a:rPr lang="en-US" sz="3000" dirty="0" smtClean="0"/>
              <a:t>The design of conspiracy.</a:t>
            </a:r>
          </a:p>
          <a:p>
            <a:pPr lvl="2"/>
            <a:r>
              <a:rPr lang="en-US" sz="3000" dirty="0" smtClean="0"/>
              <a:t>Ridicule, vs. 1-3.</a:t>
            </a:r>
          </a:p>
          <a:p>
            <a:pPr lvl="2"/>
            <a:r>
              <a:rPr lang="en-US" sz="3000" dirty="0" smtClean="0"/>
              <a:t>Contention, vs. 7-8.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Opposition to the work </a:t>
            </a:r>
            <a:r>
              <a:rPr lang="en-US" dirty="0" err="1" smtClean="0"/>
              <a:t>ch</a:t>
            </a:r>
            <a:r>
              <a:rPr lang="en-US" dirty="0" smtClean="0"/>
              <a:t>.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The defeat of conspiracy.</a:t>
            </a:r>
          </a:p>
          <a:p>
            <a:pPr lvl="2"/>
            <a:r>
              <a:rPr lang="en-US" sz="2800" dirty="0" smtClean="0"/>
              <a:t>Through prayer, vs. 4-5, 9.</a:t>
            </a:r>
          </a:p>
          <a:p>
            <a:pPr lvl="3"/>
            <a:r>
              <a:rPr lang="en-US" sz="2800" dirty="0" smtClean="0"/>
              <a:t>First Nehemiah prays himself, v. 4.</a:t>
            </a:r>
          </a:p>
          <a:p>
            <a:pPr lvl="3"/>
            <a:r>
              <a:rPr lang="en-US" sz="2800" dirty="0" smtClean="0"/>
              <a:t>Second Nehemiah prays for a righteous cause, vs. 4-5</a:t>
            </a:r>
          </a:p>
          <a:p>
            <a:pPr lvl="3"/>
            <a:r>
              <a:rPr lang="en-US" sz="2800" dirty="0" smtClean="0"/>
              <a:t>Third Nehemiah prays with the people of God, v. 9</a:t>
            </a:r>
          </a:p>
          <a:p>
            <a:pPr lvl="2"/>
            <a:r>
              <a:rPr lang="en-US" sz="2800" dirty="0" smtClean="0"/>
              <a:t>Through perseverance, v. 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Opposition to the work </a:t>
            </a:r>
            <a:r>
              <a:rPr lang="en-US" dirty="0" err="1" smtClean="0"/>
              <a:t>ch</a:t>
            </a:r>
            <a:r>
              <a:rPr lang="en-US" dirty="0" smtClean="0"/>
              <a:t>.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ENCOUNTER WITH DISCOURAGEMENT, 4:10-23</a:t>
            </a:r>
          </a:p>
          <a:p>
            <a:pPr lvl="1"/>
            <a:r>
              <a:rPr lang="en-US" sz="2800" dirty="0" smtClean="0"/>
              <a:t>The design of discouragement, vs. 10-12.</a:t>
            </a:r>
          </a:p>
          <a:p>
            <a:pPr lvl="2"/>
            <a:r>
              <a:rPr lang="en-US" sz="2800" dirty="0" smtClean="0"/>
              <a:t>The indirect threat of failing strength, v. 10.</a:t>
            </a:r>
          </a:p>
          <a:p>
            <a:pPr lvl="2"/>
            <a:r>
              <a:rPr lang="en-US" sz="2800" dirty="0" smtClean="0"/>
              <a:t>The direct threat of ambush, v. 11.</a:t>
            </a:r>
          </a:p>
          <a:p>
            <a:pPr lvl="2"/>
            <a:r>
              <a:rPr lang="en-US" sz="2800" dirty="0" smtClean="0"/>
              <a:t>The direct threat of being surrounded, v.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Opposition to the work </a:t>
            </a:r>
            <a:r>
              <a:rPr lang="en-US" dirty="0" err="1" smtClean="0"/>
              <a:t>ch</a:t>
            </a:r>
            <a:r>
              <a:rPr lang="en-US" dirty="0" smtClean="0"/>
              <a:t>.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The defeat of discouragement, vs. 13-23.</a:t>
            </a:r>
          </a:p>
          <a:p>
            <a:pPr lvl="2"/>
            <a:r>
              <a:rPr lang="en-US" sz="2800" dirty="0" smtClean="0"/>
              <a:t>Strengthening of the ranks, v. 13.</a:t>
            </a:r>
          </a:p>
          <a:p>
            <a:pPr lvl="2"/>
            <a:r>
              <a:rPr lang="en-US" sz="2800" dirty="0" smtClean="0"/>
              <a:t>Strengthening with exhortation, v. 14.</a:t>
            </a:r>
          </a:p>
          <a:p>
            <a:pPr lvl="2"/>
            <a:r>
              <a:rPr lang="en-US" sz="2800" dirty="0" smtClean="0"/>
              <a:t>Strengthening with sword and trowel, vs. 15-18.</a:t>
            </a:r>
          </a:p>
          <a:p>
            <a:pPr lvl="2"/>
            <a:r>
              <a:rPr lang="en-US" sz="2800" dirty="0" smtClean="0"/>
              <a:t>Strengthening with consolidation, vs. 19-20.</a:t>
            </a:r>
          </a:p>
          <a:p>
            <a:pPr lvl="2"/>
            <a:r>
              <a:rPr lang="en-US" sz="2800" dirty="0" smtClean="0"/>
              <a:t>Strengthening with vigilance, v. 21-23.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Worker Strife </a:t>
            </a:r>
            <a:r>
              <a:rPr lang="en-US" dirty="0" err="1" smtClean="0"/>
              <a:t>ch</a:t>
            </a:r>
            <a:r>
              <a:rPr lang="en-US" dirty="0" smtClean="0"/>
              <a:t>.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design of worldliness, vs. 1-5.</a:t>
            </a:r>
          </a:p>
          <a:p>
            <a:pPr lvl="1"/>
            <a:r>
              <a:rPr lang="en-US" sz="2800" dirty="0" smtClean="0"/>
              <a:t>Food, v. 2.</a:t>
            </a:r>
          </a:p>
          <a:p>
            <a:pPr lvl="1"/>
            <a:r>
              <a:rPr lang="en-US" sz="2800" dirty="0" smtClean="0"/>
              <a:t>Housing, v. 3.</a:t>
            </a:r>
          </a:p>
          <a:p>
            <a:pPr lvl="1"/>
            <a:r>
              <a:rPr lang="en-US" sz="2800" dirty="0" smtClean="0"/>
              <a:t>Taxation, v. 4.</a:t>
            </a:r>
          </a:p>
          <a:p>
            <a:pPr lvl="1"/>
            <a:r>
              <a:rPr lang="en-US" sz="2800" dirty="0" smtClean="0"/>
              <a:t>Family, v. 5.</a:t>
            </a:r>
          </a:p>
          <a:p>
            <a:r>
              <a:rPr lang="en-US" dirty="0" smtClean="0"/>
              <a:t>The defeat of worldliness, vs. 6-19.</a:t>
            </a:r>
          </a:p>
          <a:p>
            <a:pPr lvl="1"/>
            <a:r>
              <a:rPr lang="en-US" sz="2800" dirty="0" smtClean="0"/>
              <a:t>The necessity of condemnation, vs. 7-11.</a:t>
            </a:r>
          </a:p>
          <a:p>
            <a:pPr lvl="1"/>
            <a:r>
              <a:rPr lang="en-US" sz="2800" dirty="0" smtClean="0"/>
              <a:t>The necessity of confession, v. 12.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Worker Strife </a:t>
            </a:r>
            <a:r>
              <a:rPr lang="en-US" dirty="0" err="1" smtClean="0"/>
              <a:t>ch</a:t>
            </a:r>
            <a:r>
              <a:rPr lang="en-US" dirty="0" smtClean="0"/>
              <a:t>.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5029200"/>
          </a:xfrm>
        </p:spPr>
        <p:txBody>
          <a:bodyPr>
            <a:normAutofit fontScale="92500" lnSpcReduction="10000"/>
          </a:bodyPr>
          <a:lstStyle/>
          <a:p>
            <a:pPr marL="548640" lvl="1">
              <a:buNone/>
            </a:pPr>
            <a:endParaRPr lang="en-US" sz="3000" dirty="0" smtClean="0"/>
          </a:p>
          <a:p>
            <a:pPr marL="548640" lvl="1"/>
            <a:r>
              <a:rPr lang="en-US" sz="3000" dirty="0" smtClean="0"/>
              <a:t>The necessity of leadership example,              vs. 13-19.</a:t>
            </a:r>
          </a:p>
          <a:p>
            <a:pPr marL="813816" lvl="2"/>
            <a:r>
              <a:rPr lang="en-US" sz="3000" dirty="0" smtClean="0"/>
              <a:t>Godly leadership calls for commitment,      v. 13.</a:t>
            </a:r>
          </a:p>
          <a:p>
            <a:pPr marL="813816" lvl="2"/>
            <a:r>
              <a:rPr lang="en-US" sz="3000" dirty="0" smtClean="0"/>
              <a:t>Godly leadership does not take advantage, vs. 14-15.</a:t>
            </a:r>
          </a:p>
          <a:p>
            <a:pPr marL="813816" lvl="2"/>
            <a:r>
              <a:rPr lang="en-US" sz="3000" dirty="0" smtClean="0"/>
              <a:t>Godly leadership does what it asks,                     vs. 16-17.</a:t>
            </a:r>
          </a:p>
          <a:p>
            <a:pPr marL="813816" lvl="2"/>
            <a:r>
              <a:rPr lang="en-US" sz="3000" dirty="0" smtClean="0"/>
              <a:t>Godly leadership does not indulge itself,            vs. 18-19.</a:t>
            </a:r>
          </a:p>
          <a:p>
            <a:pPr marL="228600">
              <a:buNone/>
            </a:pPr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Worker Strife </a:t>
            </a:r>
            <a:r>
              <a:rPr lang="en-US" dirty="0" err="1" smtClean="0"/>
              <a:t>ch</a:t>
            </a:r>
            <a:r>
              <a:rPr lang="en-US" dirty="0" smtClean="0"/>
              <a:t>.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848600" cy="4709160"/>
          </a:xfrm>
        </p:spPr>
        <p:txBody>
          <a:bodyPr/>
          <a:lstStyle/>
          <a:p>
            <a:pPr marL="228600">
              <a:buNone/>
            </a:pPr>
            <a:r>
              <a:rPr lang="en-US" b="1" dirty="0" smtClean="0"/>
              <a:t>Step #7 in Being a Builder for God: </a:t>
            </a:r>
          </a:p>
          <a:p>
            <a:pPr marL="228600">
              <a:buNone/>
            </a:pPr>
            <a:r>
              <a:rPr lang="en-US" b="1" dirty="0" smtClean="0"/>
              <a:t>   Rebuke Sin Among God’s People.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228600">
              <a:buNone/>
            </a:pPr>
            <a:r>
              <a:rPr lang="en-US" b="1" dirty="0" smtClean="0"/>
              <a:t>                      Step 8 in Being a Builder for God:</a:t>
            </a:r>
          </a:p>
          <a:p>
            <a:pPr marL="228600">
              <a:buNone/>
            </a:pPr>
            <a:r>
              <a:rPr lang="en-US" b="1" dirty="0" smtClean="0"/>
              <a:t>                         Set a Good Example and</a:t>
            </a:r>
          </a:p>
          <a:p>
            <a:pPr marL="228600">
              <a:buNone/>
            </a:pPr>
            <a:r>
              <a:rPr lang="en-US" b="1" dirty="0" smtClean="0"/>
              <a:t>                         Be Willing to Sacrifice.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Nehemiah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2" y="2819400"/>
            <a:ext cx="2667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Nehemiah Attacked 6:1-14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plot to distract Nehemiah 6:1-4</a:t>
            </a:r>
          </a:p>
          <a:p>
            <a:endParaRPr lang="en-US" dirty="0" smtClean="0"/>
          </a:p>
          <a:p>
            <a:r>
              <a:rPr lang="en-US" dirty="0" smtClean="0"/>
              <a:t>The plot to discredit Nehemiah 6:5-9</a:t>
            </a:r>
          </a:p>
          <a:p>
            <a:endParaRPr lang="en-US" dirty="0" smtClean="0"/>
          </a:p>
          <a:p>
            <a:r>
              <a:rPr lang="en-US" dirty="0" smtClean="0"/>
              <a:t>The plot to deceive Nehemiah 6:10-14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Completed 6:15—7:4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perseverance in building 6:15-19.</a:t>
            </a:r>
          </a:p>
          <a:p>
            <a:endParaRPr lang="en-US" dirty="0" smtClean="0"/>
          </a:p>
          <a:p>
            <a:r>
              <a:rPr lang="en-US" dirty="0" smtClean="0"/>
              <a:t>Through the sealing of the city 7:1-4.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Southern Judah did have some godly kings such as </a:t>
            </a:r>
            <a:r>
              <a:rPr lang="en-US" dirty="0" err="1" smtClean="0"/>
              <a:t>Asa</a:t>
            </a:r>
            <a:r>
              <a:rPr lang="en-US" dirty="0" smtClean="0"/>
              <a:t>, </a:t>
            </a:r>
            <a:r>
              <a:rPr lang="en-US" dirty="0" err="1" smtClean="0"/>
              <a:t>Jehosophat</a:t>
            </a:r>
            <a:r>
              <a:rPr lang="en-US" dirty="0" smtClean="0"/>
              <a:t>, Hezekiah, and Josiah, but also the worst of all, Manasseh for 55 years, that included child sacrifices.</a:t>
            </a:r>
          </a:p>
          <a:p>
            <a:r>
              <a:rPr lang="en-US" dirty="0" smtClean="0"/>
              <a:t>There finally came a succession of bad kings that culminated in the Babylonian Captivity under Nebuchadnezzar, and the destruction of Jerusalem, including the Temple, in 586 BC.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Babylonian Exile, of 70 years, lasted until the proclamation of Cyrus, the Persian who,    in 538 B.C., issued a decree allowing the captives to return to rebuild the Temple      (Ezra 1:1-3).</a:t>
            </a:r>
          </a:p>
          <a:p>
            <a:r>
              <a:rPr lang="en-US" dirty="0" smtClean="0"/>
              <a:t>The first contingent of 50,000 returned in        537 B.C. under </a:t>
            </a:r>
            <a:r>
              <a:rPr lang="en-US" dirty="0" err="1" smtClean="0"/>
              <a:t>Zerubbabel</a:t>
            </a:r>
            <a:r>
              <a:rPr lang="en-US" dirty="0" smtClean="0"/>
              <a:t>, the head of the tribe of Judah, for the purpose of rebuilding  the Temple.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709160"/>
          </a:xfrm>
        </p:spPr>
        <p:txBody>
          <a:bodyPr/>
          <a:lstStyle/>
          <a:p>
            <a:r>
              <a:rPr lang="en-US" dirty="0" smtClean="0"/>
              <a:t>The second contingent of 2,000 returned in   457 B.C. under Ezra the Scribe, for the purpose of establishing pure worship and marriage reform.</a:t>
            </a:r>
          </a:p>
          <a:p>
            <a:r>
              <a:rPr lang="en-US" dirty="0" smtClean="0"/>
              <a:t>The third contingent </a:t>
            </a:r>
            <a:r>
              <a:rPr lang="en-US" dirty="0" smtClean="0"/>
              <a:t>returned </a:t>
            </a:r>
            <a:r>
              <a:rPr lang="en-US" dirty="0" smtClean="0"/>
              <a:t>in 445 B.C. under Nehemiah, a cupbearer of King </a:t>
            </a:r>
            <a:r>
              <a:rPr lang="en-US" dirty="0" err="1" smtClean="0"/>
              <a:t>Artaxerxes</a:t>
            </a:r>
            <a:r>
              <a:rPr lang="en-US" dirty="0" smtClean="0"/>
              <a:t>, for the purpose of rebuilding  the walls of Jerusalem, and again, the establishment of reform.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:\DOCS\Nehemiah\map084_files\0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Jerusalem News 1:1-3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/>
            <a:r>
              <a:rPr lang="en-US" dirty="0" smtClean="0"/>
              <a:t>The book is introduced as the words of Nehemiah, son of </a:t>
            </a:r>
            <a:r>
              <a:rPr lang="en-US" dirty="0" err="1" smtClean="0"/>
              <a:t>Hachaliah</a:t>
            </a:r>
            <a:r>
              <a:rPr lang="en-US" dirty="0" smtClean="0"/>
              <a:t>.</a:t>
            </a:r>
          </a:p>
          <a:p>
            <a:pPr marL="708660" indent="-571500"/>
            <a:r>
              <a:rPr lang="en-US" dirty="0" smtClean="0"/>
              <a:t>Nehemiah received a visit from </a:t>
            </a:r>
            <a:r>
              <a:rPr lang="en-US" dirty="0" err="1" smtClean="0"/>
              <a:t>Hanani</a:t>
            </a:r>
            <a:r>
              <a:rPr lang="en-US" dirty="0" smtClean="0"/>
              <a:t> who is identified as one of his brothers (cf. 7:2) who came with other men from Judah.</a:t>
            </a:r>
          </a:p>
          <a:p>
            <a:pPr marL="708660" indent="-571500"/>
            <a:r>
              <a:rPr lang="en-US" dirty="0" smtClean="0"/>
              <a:t>The city wall was broken down and the gates burned with fire. The Babylonians had done this when they overthrew the city (2 Kings 25:8-10; 2 Chron. 36:19; Jer. 52:12-14).</a:t>
            </a:r>
          </a:p>
          <a:p>
            <a:pPr marL="708660" indent="-571500"/>
            <a:endParaRPr lang="en-US" dirty="0" smtClean="0"/>
          </a:p>
          <a:p>
            <a:pPr marL="708660" indent="-5715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Nehemiah’s Response 1:4-11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8674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His approach toward God, v. 4.</a:t>
            </a:r>
          </a:p>
          <a:p>
            <a:pPr lvl="1"/>
            <a:r>
              <a:rPr lang="en-US" sz="2800" dirty="0" smtClean="0"/>
              <a:t>weeping</a:t>
            </a:r>
          </a:p>
          <a:p>
            <a:pPr lvl="1"/>
            <a:r>
              <a:rPr lang="en-US" sz="2800" dirty="0" smtClean="0"/>
              <a:t>mourning</a:t>
            </a:r>
          </a:p>
          <a:p>
            <a:pPr lvl="1"/>
            <a:r>
              <a:rPr lang="en-US" sz="2800" dirty="0" smtClean="0"/>
              <a:t>fasting</a:t>
            </a:r>
          </a:p>
          <a:p>
            <a:pPr lvl="1"/>
            <a:r>
              <a:rPr lang="en-US" sz="2800" dirty="0" smtClean="0"/>
              <a:t>Praying</a:t>
            </a:r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Nehemiah's pr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29396"/>
            <a:ext cx="287052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953000"/>
            <a:ext cx="8229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Step#1 in Being a Builder for God: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Really Care and Desire To See God’s Work     and God’s People Prosper.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Nehemiah’s Response 1:4-11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His appreciation of God, vs. 5-6a.</a:t>
            </a:r>
          </a:p>
          <a:p>
            <a:r>
              <a:rPr lang="en-US" dirty="0" smtClean="0"/>
              <a:t>His confession toward God, vs. 6b-7.</a:t>
            </a:r>
          </a:p>
          <a:p>
            <a:pPr lvl="1"/>
            <a:r>
              <a:rPr lang="en-US" sz="2800" dirty="0" smtClean="0"/>
              <a:t>Israel has sinned collectively, v. 6b.</a:t>
            </a:r>
          </a:p>
          <a:p>
            <a:pPr>
              <a:buNone/>
            </a:pPr>
            <a:r>
              <a:rPr lang="en-US" dirty="0" smtClean="0"/>
              <a:t>The “sons of Israel,” have primarily sinned</a:t>
            </a:r>
          </a:p>
          <a:p>
            <a:pPr>
              <a:buNone/>
            </a:pPr>
            <a:r>
              <a:rPr lang="en-US" dirty="0" smtClean="0"/>
              <a:t>against God in His holy heaven, v. 4, and not </a:t>
            </a:r>
          </a:p>
          <a:p>
            <a:pPr>
              <a:buNone/>
            </a:pPr>
            <a:r>
              <a:rPr lang="en-US" dirty="0" smtClean="0"/>
              <a:t>just one another (Ps. 51:4).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A60-9BD9-47F5-9FA3-9B461546D8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1381</Words>
  <Application>Microsoft Office PowerPoint</Application>
  <PresentationFormat>On-screen Show (4:3)</PresentationFormat>
  <Paragraphs>179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Nehemiah</vt:lpstr>
      <vt:lpstr>Introduction</vt:lpstr>
      <vt:lpstr>Introduction</vt:lpstr>
      <vt:lpstr>Introduction</vt:lpstr>
      <vt:lpstr>Introduction</vt:lpstr>
      <vt:lpstr>The Persian Empire</vt:lpstr>
      <vt:lpstr>Jerusalem News 1:1-3</vt:lpstr>
      <vt:lpstr>Nehemiah’s Response 1:4-11</vt:lpstr>
      <vt:lpstr>Nehemiah’s Response 1:4-11</vt:lpstr>
      <vt:lpstr>Nehemiah’s Response 1:4-11</vt:lpstr>
      <vt:lpstr>Nehemiah’s Response 1:4-11</vt:lpstr>
      <vt:lpstr>Nehemiah’s request 2:1-8</vt:lpstr>
      <vt:lpstr>Nehemiah’s request 2:1-8</vt:lpstr>
      <vt:lpstr>To Jerusalem  2:9-20</vt:lpstr>
      <vt:lpstr>To Jerusalem  2:9-20</vt:lpstr>
      <vt:lpstr>The return to Jerusalem Nehemiah 2:9-20</vt:lpstr>
      <vt:lpstr>Slide 17</vt:lpstr>
      <vt:lpstr>Slide 18</vt:lpstr>
      <vt:lpstr>The workers and their work Nehemiah ch. 3</vt:lpstr>
      <vt:lpstr>The workers and their work Nehemiah ch. 3</vt:lpstr>
      <vt:lpstr>Opposition to the work ch. 4</vt:lpstr>
      <vt:lpstr>Opposition to the work ch. 4</vt:lpstr>
      <vt:lpstr>Opposition to the work ch. 4</vt:lpstr>
      <vt:lpstr>Opposition to the work ch. 4</vt:lpstr>
      <vt:lpstr>Worker Strife ch. 5</vt:lpstr>
      <vt:lpstr>Worker Strife ch. 5</vt:lpstr>
      <vt:lpstr>Worker Strife ch. 5</vt:lpstr>
      <vt:lpstr>Nehemiah Attacked 6:1-14</vt:lpstr>
      <vt:lpstr>Work Completed 6:15—7:4</vt:lpstr>
    </vt:vector>
  </TitlesOfParts>
  <Company>ODJFS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</dc:title>
  <dc:creator>perkia</dc:creator>
  <cp:lastModifiedBy>Karen P</cp:lastModifiedBy>
  <cp:revision>30</cp:revision>
  <dcterms:created xsi:type="dcterms:W3CDTF">2011-05-05T14:13:26Z</dcterms:created>
  <dcterms:modified xsi:type="dcterms:W3CDTF">2011-07-13T01:29:17Z</dcterms:modified>
</cp:coreProperties>
</file>