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notesSlides/notesSlide32.xml" ContentType="application/vnd.openxmlformats-officedocument.presentationml.notes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slides/slide53.xml" ContentType="application/vnd.openxmlformats-officedocument.presentationml.slide+xml"/>
  <Override PartName="/ppt/notesSlides/notesSlide24.xml" ContentType="application/vnd.openxmlformats-officedocument.presentationml.notesSlide+xml"/>
  <Override PartName="/ppt/slides/slide55.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slides/slide64.xml" ContentType="application/vnd.openxmlformats-officedocument.presentationml.slide+xml"/>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7"/>
  </p:notesMasterIdLst>
  <p:sldIdLst>
    <p:sldId id="257" r:id="rId2"/>
    <p:sldId id="32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73" r:id="rId19"/>
    <p:sldId id="289" r:id="rId20"/>
    <p:sldId id="292" r:id="rId21"/>
    <p:sldId id="290" r:id="rId22"/>
    <p:sldId id="291" r:id="rId23"/>
    <p:sldId id="258" r:id="rId24"/>
    <p:sldId id="293" r:id="rId25"/>
    <p:sldId id="294" r:id="rId26"/>
    <p:sldId id="260" r:id="rId27"/>
    <p:sldId id="295" r:id="rId28"/>
    <p:sldId id="298" r:id="rId29"/>
    <p:sldId id="296" r:id="rId30"/>
    <p:sldId id="297" r:id="rId31"/>
    <p:sldId id="261" r:id="rId32"/>
    <p:sldId id="299" r:id="rId33"/>
    <p:sldId id="300" r:id="rId34"/>
    <p:sldId id="319" r:id="rId35"/>
    <p:sldId id="262" r:id="rId36"/>
    <p:sldId id="301" r:id="rId37"/>
    <p:sldId id="302" r:id="rId38"/>
    <p:sldId id="303" r:id="rId39"/>
    <p:sldId id="263" r:id="rId40"/>
    <p:sldId id="304" r:id="rId41"/>
    <p:sldId id="305" r:id="rId42"/>
    <p:sldId id="264" r:id="rId43"/>
    <p:sldId id="306" r:id="rId44"/>
    <p:sldId id="307" r:id="rId45"/>
    <p:sldId id="265" r:id="rId46"/>
    <p:sldId id="308" r:id="rId47"/>
    <p:sldId id="309" r:id="rId48"/>
    <p:sldId id="266" r:id="rId49"/>
    <p:sldId id="310" r:id="rId50"/>
    <p:sldId id="311" r:id="rId51"/>
    <p:sldId id="267" r:id="rId52"/>
    <p:sldId id="314" r:id="rId53"/>
    <p:sldId id="312" r:id="rId54"/>
    <p:sldId id="313" r:id="rId55"/>
    <p:sldId id="269" r:id="rId56"/>
    <p:sldId id="315" r:id="rId57"/>
    <p:sldId id="316" r:id="rId58"/>
    <p:sldId id="317" r:id="rId59"/>
    <p:sldId id="268" r:id="rId60"/>
    <p:sldId id="318" r:id="rId61"/>
    <p:sldId id="320" r:id="rId62"/>
    <p:sldId id="271" r:id="rId63"/>
    <p:sldId id="321" r:id="rId64"/>
    <p:sldId id="322" r:id="rId65"/>
    <p:sldId id="272" r:id="rId66"/>
  </p:sldIdLst>
  <p:sldSz cx="9144000" cy="5211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50" d="100"/>
          <a:sy n="150" d="100"/>
        </p:scale>
        <p:origin x="-128" y="-96"/>
      </p:cViewPr>
      <p:guideLst>
        <p:guide orient="horz" pos="1642"/>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viewProps" Target="viewProps.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slide" Target="slides/slide62.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69" Type="http://schemas.openxmlformats.org/officeDocument/2006/relationships/presProps" Target="presProps.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notesMaster" Target="notesMasters/notesMaster1.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printerSettings" Target="printerSettings/printerSettings1.bin"/><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5F415-E80B-EA4E-ADBA-103A781B5FAD}" type="datetimeFigureOut">
              <a:rPr lang="en-US" smtClean="0"/>
              <a:t>9/5/12</a:t>
            </a:fld>
            <a:endParaRPr lang="en-US"/>
          </a:p>
        </p:txBody>
      </p:sp>
      <p:sp>
        <p:nvSpPr>
          <p:cNvPr id="4" name="Slide Image Placeholder 3"/>
          <p:cNvSpPr>
            <a:spLocks noGrp="1" noRot="1" noChangeAspect="1"/>
          </p:cNvSpPr>
          <p:nvPr>
            <p:ph type="sldImg" idx="2"/>
          </p:nvPr>
        </p:nvSpPr>
        <p:spPr>
          <a:xfrm>
            <a:off x="422275" y="685800"/>
            <a:ext cx="60134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E0173A-06E0-6C40-96C9-A2CF968D420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starvation</a:t>
            </a:r>
            <a:r>
              <a:rPr lang="en-US" baseline="0" dirty="0" smtClean="0"/>
              <a:t> is caused by the preacher not preaching what he should and sometimes it comes from the hearer not hungering and thirsting after righteousness.  He won’t eat.</a:t>
            </a:r>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24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25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27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starvation</a:t>
            </a:r>
            <a:r>
              <a:rPr lang="en-US" baseline="0" dirty="0" smtClean="0"/>
              <a:t> is caused by the preacher not preaching what he should and sometimes it comes from the hearer not hungering and thirsting after righteousness.  He won’t eat.</a:t>
            </a:r>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starvation</a:t>
            </a:r>
            <a:r>
              <a:rPr lang="en-US" baseline="0" dirty="0" smtClean="0"/>
              <a:t> is caused by the preacher not preaching what he should and sometimes it comes from the hearer not hungering and thirsting after righteousness.  He won’t eat.</a:t>
            </a:r>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Hezekiah’s speech.</a:t>
            </a:r>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33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Hezekiah’s speech.</a:t>
            </a:r>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34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36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37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38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40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41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43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44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46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starvation</a:t>
            </a:r>
            <a:r>
              <a:rPr lang="en-US" baseline="0" dirty="0" smtClean="0"/>
              <a:t> is caused by the preacher not preaching what he should and sometimes it comes from the hearer not hungering and thirsting after righteousness.  He won’t eat.</a:t>
            </a:r>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10</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47</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49</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50</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52</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53</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54</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56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57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58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60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starvation</a:t>
            </a:r>
            <a:r>
              <a:rPr lang="en-US" baseline="0" dirty="0" smtClean="0"/>
              <a:t> is caused by the preacher not preaching what he should and sometimes it comes from the hearer not hungering and thirsting after righteousness.  He won’t eat.</a:t>
            </a:r>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11</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61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63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64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E0173A-06E0-6C40-96C9-A2CF968D4205}" type="slidenum">
              <a:rPr lang="en-US" smtClean="0"/>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9025"/>
            <a:ext cx="7772400" cy="111715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53332"/>
            <a:ext cx="6400800" cy="13318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4D138-0283-B643-AE5C-554C1F3B9318}" type="datetimeFigureOut">
              <a:rPr lang="en-US" smtClean="0"/>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D138-0283-B643-AE5C-554C1F3B9318}" type="datetimeFigureOut">
              <a:rPr lang="en-US" smtClean="0"/>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043"/>
            <a:ext cx="2057400" cy="338040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043"/>
            <a:ext cx="6019800" cy="33804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D138-0283-B643-AE5C-554C1F3B9318}" type="datetimeFigureOut">
              <a:rPr lang="en-US" smtClean="0"/>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D138-0283-B643-AE5C-554C1F3B9318}" type="datetimeFigureOut">
              <a:rPr lang="en-US" smtClean="0"/>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49041"/>
            <a:ext cx="7772400" cy="103511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208968"/>
            <a:ext cx="7772400" cy="114007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4D138-0283-B643-AE5C-554C1F3B9318}" type="datetimeFigureOut">
              <a:rPr lang="en-US" smtClean="0"/>
              <a:t>9/4/12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24123"/>
            <a:ext cx="4038600" cy="26143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24123"/>
            <a:ext cx="4038600" cy="26143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4D138-0283-B643-AE5C-554C1F3B9318}" type="datetimeFigureOut">
              <a:rPr lang="en-US" smtClean="0"/>
              <a:t>9/4/12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8712"/>
            <a:ext cx="8229600" cy="8686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66615"/>
            <a:ext cx="4040188" cy="4861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52805"/>
            <a:ext cx="4040188" cy="30027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66615"/>
            <a:ext cx="4041775" cy="4861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52805"/>
            <a:ext cx="4041775" cy="30027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4D138-0283-B643-AE5C-554C1F3B9318}" type="datetimeFigureOut">
              <a:rPr lang="en-US" smtClean="0"/>
              <a:t>9/4/12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4D138-0283-B643-AE5C-554C1F3B9318}" type="datetimeFigureOut">
              <a:rPr lang="en-US" smtClean="0"/>
              <a:t>9/4/12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4D138-0283-B643-AE5C-554C1F3B9318}" type="datetimeFigureOut">
              <a:rPr lang="en-US" smtClean="0"/>
              <a:t>9/4/12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7506"/>
            <a:ext cx="3008313" cy="88310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7506"/>
            <a:ext cx="5111750" cy="44480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90610"/>
            <a:ext cx="3008313" cy="35649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D138-0283-B643-AE5C-554C1F3B9318}" type="datetimeFigureOut">
              <a:rPr lang="en-US" smtClean="0"/>
              <a:t>9/4/12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48234"/>
            <a:ext cx="5486400" cy="43069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5681"/>
            <a:ext cx="5486400" cy="31270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78929"/>
            <a:ext cx="5486400" cy="6116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D138-0283-B643-AE5C-554C1F3B9318}" type="datetimeFigureOut">
              <a:rPr lang="en-US" smtClean="0"/>
              <a:t>9/4/12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C23A6C-2C88-AB40-B578-604C270C24FF}" type="slidenum">
              <a:rPr lang="en-US" smtClean="0"/>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8712"/>
            <a:ext cx="8229600" cy="86862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16078"/>
            <a:ext cx="8229600" cy="34395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830533"/>
            <a:ext cx="2133600" cy="277478"/>
          </a:xfrm>
          <a:prstGeom prst="rect">
            <a:avLst/>
          </a:prstGeom>
        </p:spPr>
        <p:txBody>
          <a:bodyPr vert="horz" lIns="91440" tIns="45720" rIns="91440" bIns="45720" rtlCol="0" anchor="ctr"/>
          <a:lstStyle>
            <a:lvl1pPr algn="l">
              <a:defRPr sz="1200">
                <a:solidFill>
                  <a:schemeClr val="tx1">
                    <a:tint val="75000"/>
                  </a:schemeClr>
                </a:solidFill>
              </a:defRPr>
            </a:lvl1pPr>
          </a:lstStyle>
          <a:p>
            <a:fld id="{DD54D138-0283-B643-AE5C-554C1F3B9318}" type="datetimeFigureOut">
              <a:rPr lang="en-US" smtClean="0"/>
              <a:t>9/4/12</a:t>
            </a:fld>
            <a:endParaRPr lang="en-US"/>
          </a:p>
        </p:txBody>
      </p:sp>
      <p:sp>
        <p:nvSpPr>
          <p:cNvPr id="5" name="Footer Placeholder 4"/>
          <p:cNvSpPr>
            <a:spLocks noGrp="1"/>
          </p:cNvSpPr>
          <p:nvPr>
            <p:ph type="ftr" sz="quarter" idx="3"/>
          </p:nvPr>
        </p:nvSpPr>
        <p:spPr>
          <a:xfrm>
            <a:off x="3124200" y="4830533"/>
            <a:ext cx="2895600" cy="27747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830533"/>
            <a:ext cx="2133600" cy="277478"/>
          </a:xfrm>
          <a:prstGeom prst="rect">
            <a:avLst/>
          </a:prstGeom>
        </p:spPr>
        <p:txBody>
          <a:bodyPr vert="horz" lIns="91440" tIns="45720" rIns="91440" bIns="45720" rtlCol="0" anchor="ctr"/>
          <a:lstStyle>
            <a:lvl1pPr algn="r">
              <a:defRPr sz="1200">
                <a:solidFill>
                  <a:schemeClr val="tx1">
                    <a:tint val="75000"/>
                  </a:schemeClr>
                </a:solidFill>
              </a:defRPr>
            </a:lvl1pPr>
          </a:lstStyle>
          <a:p>
            <a:fld id="{59C23A6C-2C88-AB40-B578-604C270C24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2386722"/>
            <a:ext cx="8391770" cy="646331"/>
          </a:xfrm>
          <a:prstGeom prst="rect">
            <a:avLst/>
          </a:prstGeom>
          <a:noFill/>
        </p:spPr>
        <p:txBody>
          <a:bodyPr wrap="square" rtlCol="0">
            <a:spAutoFit/>
          </a:bodyPr>
          <a:lstStyle/>
          <a:p>
            <a:pPr algn="ctr"/>
            <a:r>
              <a:rPr lang="en-US" sz="3600" dirty="0" smtClean="0">
                <a:solidFill>
                  <a:schemeClr val="bg1"/>
                </a:solidFill>
                <a:latin typeface="BoneHymie"/>
                <a:cs typeface="BoneHymie"/>
              </a:rPr>
              <a:t>AUTOPSY ON A DEAD CHURCH MEMBER</a:t>
            </a:r>
            <a:endParaRPr lang="en-US" sz="3600" dirty="0">
              <a:solidFill>
                <a:schemeClr val="bg1"/>
              </a:solidFill>
              <a:latin typeface="BoneHymie"/>
              <a:cs typeface="BoneHymie"/>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674882"/>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They have also healed the hurt of My people slightly, Saying, ‘Peace, peace!’ When there is no peace.</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2911800"/>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Jeremiah 6:14.</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310844"/>
            <a:ext cx="6463395" cy="1569660"/>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For the time will come when they will not endure sound doctrine, but according to their own desires, because they have itching ears, they will heap up for themselves teachers; </a:t>
            </a:r>
            <a:r>
              <a:rPr lang="en-US" sz="2400" baseline="30000" dirty="0" smtClean="0">
                <a:solidFill>
                  <a:srgbClr val="FFFF00"/>
                </a:solidFill>
                <a:latin typeface="Gloucester MT Extra Condensed"/>
                <a:cs typeface="Gloucester MT Extra Condensed"/>
              </a:rPr>
              <a:t>4</a:t>
            </a:r>
            <a:r>
              <a:rPr lang="en-US" sz="2400" dirty="0" smtClean="0">
                <a:solidFill>
                  <a:srgbClr val="FFFF00"/>
                </a:solidFill>
                <a:latin typeface="Gloucester MT Extra Condensed"/>
                <a:cs typeface="Gloucester MT Extra Condensed"/>
              </a:rPr>
              <a:t> and they will turn their ears away from the truth, and be turned aside to fables.</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123450"/>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2 Timothy 4:3-4.</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764041" y="888021"/>
            <a:ext cx="6839026" cy="1569660"/>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Possible causes of death:</a:t>
            </a:r>
          </a:p>
          <a:p>
            <a:pPr indent="-457200">
              <a:buFont typeface="Arial"/>
              <a:buChar char="•"/>
            </a:pPr>
            <a:r>
              <a:rPr lang="en-US" sz="2400" dirty="0" smtClean="0">
                <a:solidFill>
                  <a:srgbClr val="FFFF00"/>
                </a:solidFill>
                <a:latin typeface="Gloucester MT Extra Condensed"/>
                <a:cs typeface="Gloucester MT Extra Condensed"/>
              </a:rPr>
              <a:t>Starvation.  1 Peter 2:2; Hebrews 5:12-14; Matthew 5:6.</a:t>
            </a:r>
          </a:p>
          <a:p>
            <a:pPr marL="457200" indent="-457200">
              <a:buFont typeface="Arial"/>
              <a:buChar char="•"/>
            </a:pPr>
            <a:r>
              <a:rPr lang="en-US" sz="2400" dirty="0" smtClean="0">
                <a:solidFill>
                  <a:srgbClr val="FFFF00"/>
                </a:solidFill>
                <a:latin typeface="Gloucester MT Extra Condensed"/>
                <a:cs typeface="Gloucester MT Extra Condensed"/>
              </a:rPr>
              <a:t>Spiritual Diabetes.  Isaiah 30:9-10; Jeremiah 6:14; 2 Timothy 4:3-4.</a:t>
            </a:r>
          </a:p>
          <a:p>
            <a:pPr marL="457200" indent="-457200">
              <a:buFont typeface="Arial"/>
              <a:buChar char="•"/>
            </a:pPr>
            <a:r>
              <a:rPr lang="en-US" sz="2400" dirty="0" smtClean="0">
                <a:solidFill>
                  <a:srgbClr val="FFFF00"/>
                </a:solidFill>
                <a:latin typeface="Gloucester MT Extra Condensed"/>
                <a:cs typeface="Gloucester MT Extra Condensed"/>
              </a:rPr>
              <a:t>Sclerosis of the giver.  2 Cor. 9:7; Luke 12:19-20.</a:t>
            </a:r>
          </a:p>
        </p:txBody>
      </p:sp>
      <p:pic>
        <p:nvPicPr>
          <p:cNvPr id="34" name="Picture 33" descr="tombstone2.png"/>
          <p:cNvPicPr>
            <a:picLocks noChangeAspect="1"/>
          </p:cNvPicPr>
          <p:nvPr/>
        </p:nvPicPr>
        <p:blipFill>
          <a:blip r:embed="rId2"/>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xEl>
                                              <p:pRg st="3" end="3"/>
                                            </p:txEl>
                                          </p:spTgt>
                                        </p:tgtEl>
                                        <p:attrNameLst>
                                          <p:attrName>style.visibility</p:attrName>
                                        </p:attrNameLst>
                                      </p:cBhvr>
                                      <p:to>
                                        <p:strVal val="visible"/>
                                      </p:to>
                                    </p:set>
                                    <p:animEffect transition="in" filter="fade">
                                      <p:cBhvr>
                                        <p:cTn id="7" dur="2000"/>
                                        <p:tgtEl>
                                          <p:spTgt spid="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uiExpand="1" build="p" bldLvl="2"/>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725678"/>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So let each one give as he purposes in his heart, not grudgingly or of necessity; for God loves a cheerful giver.</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2852538"/>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2 Corinthians 9:7.</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564824"/>
            <a:ext cx="6463395" cy="1569660"/>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And I will say to my soul, “Soul, you have many goods laid up for many years; take your ease; eat, drink, and be merry.”’ </a:t>
            </a:r>
            <a:r>
              <a:rPr lang="en-US" sz="2400" baseline="30000" dirty="0" smtClean="0">
                <a:solidFill>
                  <a:srgbClr val="FFFF00"/>
                </a:solidFill>
                <a:latin typeface="Gloucester MT Extra Condensed"/>
                <a:cs typeface="Gloucester MT Extra Condensed"/>
              </a:rPr>
              <a:t>20</a:t>
            </a:r>
            <a:r>
              <a:rPr lang="en-US" sz="2400" dirty="0" smtClean="0">
                <a:solidFill>
                  <a:srgbClr val="FFFF00"/>
                </a:solidFill>
                <a:latin typeface="Gloucester MT Extra Condensed"/>
                <a:cs typeface="Gloucester MT Extra Condensed"/>
              </a:rPr>
              <a:t> But God said to him, ‘Fool! This night your soul will be required of you; then whose will those things be which you have provided?’</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13191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Luke 12:19-20.</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764041" y="888021"/>
            <a:ext cx="6839026" cy="1938992"/>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Possible causes of death:</a:t>
            </a:r>
          </a:p>
          <a:p>
            <a:pPr indent="-457200">
              <a:buFont typeface="Arial"/>
              <a:buChar char="•"/>
            </a:pPr>
            <a:r>
              <a:rPr lang="en-US" sz="2400" dirty="0" smtClean="0">
                <a:solidFill>
                  <a:srgbClr val="FFFF00"/>
                </a:solidFill>
                <a:latin typeface="Gloucester MT Extra Condensed"/>
                <a:cs typeface="Gloucester MT Extra Condensed"/>
              </a:rPr>
              <a:t>Starvation.  1 Peter 2:2; Hebrews 5:12-14; Matthew 5:6.</a:t>
            </a:r>
          </a:p>
          <a:p>
            <a:pPr marL="457200" indent="-457200">
              <a:buFont typeface="Arial"/>
              <a:buChar char="•"/>
            </a:pPr>
            <a:r>
              <a:rPr lang="en-US" sz="2400" dirty="0" smtClean="0">
                <a:solidFill>
                  <a:srgbClr val="FFFF00"/>
                </a:solidFill>
                <a:latin typeface="Gloucester MT Extra Condensed"/>
                <a:cs typeface="Gloucester MT Extra Condensed"/>
              </a:rPr>
              <a:t>Spiritual Diabetes.  Isaiah 30:9-10; Jeremiah 6:14; 2 Timothy 4:3-4.</a:t>
            </a:r>
          </a:p>
          <a:p>
            <a:pPr marL="457200" indent="-457200">
              <a:buFont typeface="Arial"/>
              <a:buChar char="•"/>
            </a:pPr>
            <a:r>
              <a:rPr lang="en-US" sz="2400" dirty="0" smtClean="0">
                <a:solidFill>
                  <a:srgbClr val="FFFF00"/>
                </a:solidFill>
                <a:latin typeface="Gloucester MT Extra Condensed"/>
                <a:cs typeface="Gloucester MT Extra Condensed"/>
              </a:rPr>
              <a:t>Sclerosis of the giver.  2 Cor. 9:7; Luke 12:19-20.</a:t>
            </a:r>
          </a:p>
          <a:p>
            <a:pPr marL="457200" indent="-457200">
              <a:buFont typeface="Arial"/>
              <a:buChar char="•"/>
            </a:pPr>
            <a:r>
              <a:rPr lang="en-US" sz="2400" dirty="0" smtClean="0">
                <a:solidFill>
                  <a:srgbClr val="FFFF00"/>
                </a:solidFill>
                <a:latin typeface="Gloucester MT Extra Condensed"/>
                <a:cs typeface="Gloucester MT Extra Condensed"/>
              </a:rPr>
              <a:t>Sunday Sickness.  John 4:23-24; Hebrews 10:24-25.</a:t>
            </a:r>
          </a:p>
        </p:txBody>
      </p:sp>
      <p:pic>
        <p:nvPicPr>
          <p:cNvPr id="34" name="Picture 33" descr="tombstone2.png"/>
          <p:cNvPicPr>
            <a:picLocks noChangeAspect="1"/>
          </p:cNvPicPr>
          <p:nvPr/>
        </p:nvPicPr>
        <p:blipFill>
          <a:blip r:embed="rId2"/>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xEl>
                                              <p:pRg st="4" end="4"/>
                                            </p:txEl>
                                          </p:spTgt>
                                        </p:tgtEl>
                                        <p:attrNameLst>
                                          <p:attrName>style.visibility</p:attrName>
                                        </p:attrNameLst>
                                      </p:cBhvr>
                                      <p:to>
                                        <p:strVal val="visible"/>
                                      </p:to>
                                    </p:set>
                                    <p:animEffect transition="in" filter="fade">
                                      <p:cBhvr>
                                        <p:cTn id="7" dur="2000"/>
                                        <p:tgtEl>
                                          <p:spTgt spid="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uiExpand="1" build="p" bldLvl="2"/>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480164"/>
            <a:ext cx="6463395" cy="1569660"/>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But the hour is coming, and now is, when the true worshipers will worship the Father in spirit and truth; for the Father is seeking such to worship Him. </a:t>
            </a:r>
            <a:r>
              <a:rPr lang="en-US" sz="2400" baseline="30000" dirty="0" smtClean="0">
                <a:solidFill>
                  <a:srgbClr val="FFFF00"/>
                </a:solidFill>
                <a:latin typeface="Gloucester MT Extra Condensed"/>
                <a:cs typeface="Gloucester MT Extra Condensed"/>
              </a:rPr>
              <a:t>24</a:t>
            </a:r>
            <a:r>
              <a:rPr lang="en-US" sz="2400" dirty="0" smtClean="0">
                <a:solidFill>
                  <a:srgbClr val="FFFF00"/>
                </a:solidFill>
                <a:latin typeface="Gloucester MT Extra Condensed"/>
                <a:cs typeface="Gloucester MT Extra Condensed"/>
              </a:rPr>
              <a:t> God is Spirit, and those who worship Him must worship in spirit and truth.”</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13191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John 4:23-24.</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480164"/>
            <a:ext cx="6463395" cy="1569660"/>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And let us consider one another in order to stir up love and good works, </a:t>
            </a:r>
            <a:r>
              <a:rPr lang="en-US" sz="2400" baseline="30000" dirty="0" smtClean="0">
                <a:solidFill>
                  <a:srgbClr val="FFFF00"/>
                </a:solidFill>
                <a:latin typeface="Gloucester MT Extra Condensed"/>
                <a:cs typeface="Gloucester MT Extra Condensed"/>
              </a:rPr>
              <a:t>25</a:t>
            </a:r>
            <a:r>
              <a:rPr lang="en-US" sz="2400" dirty="0" smtClean="0">
                <a:solidFill>
                  <a:srgbClr val="FFFF00"/>
                </a:solidFill>
                <a:latin typeface="Gloucester MT Extra Condensed"/>
                <a:cs typeface="Gloucester MT Extra Condensed"/>
              </a:rPr>
              <a:t> not forsaking the assembling of ourselves together, as is the manner of some, but exhorting one another, and so much the more as you see the Day approaching.</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13191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Hebrews 10:24-25.</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grpSp>
        <p:nvGrpSpPr>
          <p:cNvPr id="10" name="Group 9"/>
          <p:cNvGrpSpPr/>
          <p:nvPr/>
        </p:nvGrpSpPr>
        <p:grpSpPr>
          <a:xfrm>
            <a:off x="49820" y="620487"/>
            <a:ext cx="4028700" cy="369332"/>
            <a:chOff x="49820" y="620487"/>
            <a:chExt cx="4028700" cy="369332"/>
          </a:xfrm>
        </p:grpSpPr>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cxnSp>
          <p:nvCxnSpPr>
            <p:cNvPr id="13" name="Straight Arrow Connector 12"/>
            <p:cNvCxnSpPr/>
            <p:nvPr/>
          </p:nvCxnSpPr>
          <p:spPr>
            <a:xfrm>
              <a:off x="2349032" y="788561"/>
              <a:ext cx="1729488" cy="1588"/>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140512"/>
            <a:ext cx="6463395" cy="461665"/>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Pride goes before destruction, And a haughty spirit before a fall.</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114984"/>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Proverbs 16:18.</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BIG HEAD</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084116" y="1476546"/>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“And to the angel of the church in Sardis write, ‘These things says He who has the seven Spirits of God and the seven stars: “I know your works, that you have a name that you are alive, but you are dead.</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138950"/>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Revelation 3:1.</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2"/>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140512"/>
            <a:ext cx="6463395" cy="461665"/>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Therefore let him who thinks he stands take heed lest he fall.</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114984"/>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1 Corinthians 10:12.</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BIG HEAD</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979658"/>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 proud and haughty man— “Scoffer” is his name; He acts with arrogant pride.</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59754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Proverbs 21:24.</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BIG HEAD</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98182"/>
            <a:ext cx="6463395" cy="830997"/>
          </a:xfrm>
          <a:prstGeom prst="rect">
            <a:avLst/>
          </a:prstGeom>
          <a:noFill/>
        </p:spPr>
        <p:txBody>
          <a:bodyPr wrap="square" rtlCol="0">
            <a:spAutoFit/>
          </a:bodyPr>
          <a:lstStyle/>
          <a:p>
            <a:r>
              <a:rPr lang="en-US" sz="2400" dirty="0">
                <a:solidFill>
                  <a:srgbClr val="FFFF00"/>
                </a:solidFill>
                <a:latin typeface="Gloucester MT Extra Condensed"/>
                <a:cs typeface="Gloucester MT Extra Condensed"/>
              </a:rPr>
              <a:t>N</a:t>
            </a:r>
            <a:r>
              <a:rPr lang="en-US" sz="2400" dirty="0" smtClean="0">
                <a:solidFill>
                  <a:srgbClr val="FFFF00"/>
                </a:solidFill>
                <a:latin typeface="Gloucester MT Extra Condensed"/>
                <a:cs typeface="Gloucester MT Extra Condensed"/>
              </a:rPr>
              <a:t>ot a novice, lest being puffed up with pride he fall into the same condemnation as the devil.</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59754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1 Timothy 3:6.</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BIG HEAD</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grpSp>
        <p:nvGrpSpPr>
          <p:cNvPr id="31" name="Group 30"/>
          <p:cNvGrpSpPr/>
          <p:nvPr/>
        </p:nvGrpSpPr>
        <p:grpSpPr>
          <a:xfrm>
            <a:off x="41519" y="1020960"/>
            <a:ext cx="4037001" cy="369332"/>
            <a:chOff x="41519" y="1020960"/>
            <a:chExt cx="4037001" cy="369332"/>
          </a:xfrm>
        </p:grpSpPr>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cxnSp>
          <p:nvCxnSpPr>
            <p:cNvPr id="18" name="Straight Arrow Connector 17"/>
            <p:cNvCxnSpPr>
              <a:stCxn id="17" idx="3"/>
            </p:cNvCxnSpPr>
            <p:nvPr/>
          </p:nvCxnSpPr>
          <p:spPr>
            <a:xfrm flipV="1">
              <a:off x="3087792" y="1060525"/>
              <a:ext cx="990728" cy="145101"/>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98182"/>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But let none of you suffer as a murderer, a thief, an evildoer, or as a busybody in other people’s matters.</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0970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1 Peter 4:15.</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BUSYBODY</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98182"/>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And besides they learn to be idle, wandering about from house to house, and not only idle but also gossips and busybodies, saying things which they ought not.</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0970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1 Timothy 5:13.</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BUSYBODY</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grpSp>
        <p:nvGrpSpPr>
          <p:cNvPr id="31" name="Group 30"/>
          <p:cNvGrpSpPr/>
          <p:nvPr/>
        </p:nvGrpSpPr>
        <p:grpSpPr>
          <a:xfrm>
            <a:off x="4947078" y="603895"/>
            <a:ext cx="4020435" cy="417064"/>
            <a:chOff x="4947078" y="603895"/>
            <a:chExt cx="4020435" cy="417064"/>
          </a:xfrm>
        </p:grpSpPr>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cxnSp>
          <p:nvCxnSpPr>
            <p:cNvPr id="44" name="Straight Arrow Connector 43"/>
            <p:cNvCxnSpPr>
              <a:stCxn id="38" idx="1"/>
            </p:cNvCxnSpPr>
            <p:nvPr/>
          </p:nvCxnSpPr>
          <p:spPr>
            <a:xfrm rot="10800000" flipV="1">
              <a:off x="4947078" y="788560"/>
              <a:ext cx="974163" cy="232399"/>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98182"/>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 If anyone among you thinks he is religious, and does not bridle his tongue but deceives his own heart, this one’s religion is useless.</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0970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James 1:26.</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BIG MOUTH</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454766"/>
            <a:ext cx="6463395" cy="2308324"/>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And the tongue is a fire, a world of iniquity. The tongue is so set among our members that it defiles the whole body, and sets on fire the course of nature; and it is set on fire by hell. </a:t>
            </a:r>
            <a:r>
              <a:rPr lang="en-US" sz="2400" baseline="30000" dirty="0" smtClean="0">
                <a:solidFill>
                  <a:srgbClr val="FFFF00"/>
                </a:solidFill>
                <a:latin typeface="Gloucester MT Extra Condensed"/>
                <a:cs typeface="Gloucester MT Extra Condensed"/>
              </a:rPr>
              <a:t>7</a:t>
            </a:r>
            <a:r>
              <a:rPr lang="en-US" sz="2400" dirty="0" smtClean="0">
                <a:solidFill>
                  <a:srgbClr val="FFFF00"/>
                </a:solidFill>
                <a:latin typeface="Gloucester MT Extra Condensed"/>
                <a:cs typeface="Gloucester MT Extra Condensed"/>
              </a:rPr>
              <a:t> For every kind of beast and bird, of reptile and creature of the sea, is tamed and has been tamed by mankind. </a:t>
            </a:r>
            <a:r>
              <a:rPr lang="en-US" sz="2400" baseline="30000" dirty="0" smtClean="0">
                <a:solidFill>
                  <a:srgbClr val="FFFF00"/>
                </a:solidFill>
                <a:latin typeface="Gloucester MT Extra Condensed"/>
                <a:cs typeface="Gloucester MT Extra Condensed"/>
              </a:rPr>
              <a:t>8</a:t>
            </a:r>
            <a:r>
              <a:rPr lang="en-US" sz="2400" dirty="0" smtClean="0">
                <a:solidFill>
                  <a:srgbClr val="FFFF00"/>
                </a:solidFill>
                <a:latin typeface="Gloucester MT Extra Condensed"/>
                <a:cs typeface="Gloucester MT Extra Condensed"/>
              </a:rPr>
              <a:t> But no man can tame the tongue. It is an unruly evil, full of deadly poison.</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73300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James 3:6-8.</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BIG MOUTH</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140512"/>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In the multitude of words sin is not lacking, But he who restrains his lips is wise.</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0970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Proverbs 10:19.</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BIG MOUTH</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084116" y="1476546"/>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“And to the angel of the church in Sardis write, ‘These things says He who has the seven Spirits of God and the seven stars: “I know your works, that you have a name that you are alive, but </a:t>
            </a:r>
            <a:r>
              <a:rPr lang="en-US" sz="2400" dirty="0" smtClean="0">
                <a:solidFill>
                  <a:srgbClr val="FF0000"/>
                </a:solidFill>
                <a:latin typeface="Gloucester MT Extra Condensed"/>
                <a:cs typeface="Gloucester MT Extra Condensed"/>
              </a:rPr>
              <a:t>you are dead</a:t>
            </a:r>
            <a:r>
              <a:rPr lang="en-US" sz="2400" dirty="0" smtClean="0">
                <a:solidFill>
                  <a:srgbClr val="FFFF00"/>
                </a:solidFill>
                <a:latin typeface="Gloucester MT Extra Condensed"/>
                <a:cs typeface="Gloucester MT Extra Condensed"/>
              </a:rPr>
              <a:t>.</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138950"/>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Revelation 3:1.</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2"/>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98182"/>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Even a fool is counted wise when he holds his peace; When he shuts his lips, he is considered perceptive.</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0970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Proverbs 17:28.</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8000" y="871975"/>
            <a:ext cx="1879600"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BIG MOUTH</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cxnSp>
        <p:nvCxnSpPr>
          <p:cNvPr id="50" name="Straight Arrow Connector 49"/>
          <p:cNvCxnSpPr>
            <a:stCxn id="39" idx="1"/>
          </p:cNvCxnSpPr>
          <p:nvPr/>
        </p:nvCxnSpPr>
        <p:spPr>
          <a:xfrm rot="10800000" flipV="1">
            <a:off x="4839174" y="1243042"/>
            <a:ext cx="1082067" cy="51855"/>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2000"/>
                                        <p:tgtEl>
                                          <p:spTgt spid="39"/>
                                        </p:tgtEl>
                                      </p:cBhvr>
                                    </p:animEffect>
                                  </p:childTnLst>
                                </p:cTn>
                              </p:par>
                              <p:par>
                                <p:cTn id="8" presetID="10" presetClass="entr" presetSubtype="0" fill="hold"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98182"/>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“You stiff-necked and uncircumcised in heart and ears! You always resist the Holy Spirit; as your fathers did, so do you.</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0970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Acts 7:51.</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2472267"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STIFF-KNECKED</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793406"/>
            <a:ext cx="6463395" cy="1569660"/>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Now do not be stiff-necked, as your fathers were, but yield yourselves to the Lord; and enter His sanctuary, which He has sanctified forever, and serve the Lord your God, that the fierceness of His wrath may turn away from you.</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9436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2 Chronicles 30:8.</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2472267"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STIFF-KNECKED</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30454"/>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But Jesus said to him, “No one, having put his hand to the plow, and looking back, is fit for the kingdom of God.”</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9436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Luke 9:62.</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348774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ALWAYS LOOKING BACK</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grpSp>
        <p:nvGrpSpPr>
          <p:cNvPr id="31" name="Group 30"/>
          <p:cNvGrpSpPr/>
          <p:nvPr/>
        </p:nvGrpSpPr>
        <p:grpSpPr>
          <a:xfrm>
            <a:off x="49820" y="1683809"/>
            <a:ext cx="4028700" cy="369332"/>
            <a:chOff x="49820" y="1683809"/>
            <a:chExt cx="4028700" cy="369332"/>
          </a:xfrm>
        </p:grpSpPr>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cxnSp>
          <p:nvCxnSpPr>
            <p:cNvPr id="21" name="Straight Arrow Connector 20"/>
            <p:cNvCxnSpPr/>
            <p:nvPr/>
          </p:nvCxnSpPr>
          <p:spPr>
            <a:xfrm>
              <a:off x="2963266" y="1867402"/>
              <a:ext cx="1115254" cy="1588"/>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979658"/>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“No one can serve two masters; for either he will hate the one and love the other, or else he will be loyal to the one and despise the other. You cannot serve God and mammon.</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9436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Matthew 6:24.</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2472267"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TOO BUSY</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979658"/>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But seek first the kingdom of God and His righteousness, and all these things shall be added to you.</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9436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Matthew 6:33.</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2472267"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TOO BUSY</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717212"/>
            <a:ext cx="6463395" cy="1938992"/>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He who loves father or mother more than Me is not worthy of Me. And he who loves son or daughter more than Me is not worthy of Me. </a:t>
            </a:r>
            <a:r>
              <a:rPr lang="en-US" sz="2400" baseline="30000" dirty="0" smtClean="0">
                <a:solidFill>
                  <a:srgbClr val="FFFF00"/>
                </a:solidFill>
                <a:latin typeface="Gloucester MT Extra Condensed"/>
                <a:cs typeface="Gloucester MT Extra Condensed"/>
              </a:rPr>
              <a:t>38</a:t>
            </a:r>
            <a:r>
              <a:rPr lang="en-US" sz="2400" dirty="0" smtClean="0">
                <a:solidFill>
                  <a:srgbClr val="FFFF00"/>
                </a:solidFill>
                <a:latin typeface="Gloucester MT Extra Condensed"/>
                <a:cs typeface="Gloucester MT Extra Condensed"/>
              </a:rPr>
              <a:t> And he who does not take his cross and follow after Me is not worthy of Me. </a:t>
            </a:r>
            <a:r>
              <a:rPr lang="en-US" sz="2400" baseline="30000" dirty="0" smtClean="0">
                <a:solidFill>
                  <a:srgbClr val="FFFF00"/>
                </a:solidFill>
                <a:latin typeface="Gloucester MT Extra Condensed"/>
                <a:cs typeface="Gloucester MT Extra Condensed"/>
              </a:rPr>
              <a:t>39</a:t>
            </a:r>
            <a:r>
              <a:rPr lang="en-US" sz="2400" dirty="0" smtClean="0">
                <a:solidFill>
                  <a:srgbClr val="FFFF00"/>
                </a:solidFill>
                <a:latin typeface="Gloucester MT Extra Condensed"/>
                <a:cs typeface="Gloucester MT Extra Condensed"/>
              </a:rPr>
              <a:t> He who finds his life will lose it, and he who loses his life for My sake will find it.</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Matthew 10:37-39.</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2472267"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TOO BUSY</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grpSp>
        <p:nvGrpSpPr>
          <p:cNvPr id="31" name="Group 30"/>
          <p:cNvGrpSpPr/>
          <p:nvPr/>
        </p:nvGrpSpPr>
        <p:grpSpPr>
          <a:xfrm>
            <a:off x="5209756" y="1624629"/>
            <a:ext cx="3782657" cy="369332"/>
            <a:chOff x="5209756" y="1624629"/>
            <a:chExt cx="3782657" cy="369332"/>
          </a:xfrm>
        </p:grpSpPr>
        <p:sp>
          <p:nvSpPr>
            <p:cNvPr id="40" name="TextBox 39"/>
            <p:cNvSpPr txBox="1"/>
            <p:nvPr/>
          </p:nvSpPr>
          <p:spPr>
            <a:xfrm>
              <a:off x="5946140" y="162462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Arm Bone - Broken.</a:t>
              </a:r>
              <a:endParaRPr lang="en-US" dirty="0">
                <a:solidFill>
                  <a:srgbClr val="FFFF00"/>
                </a:solidFill>
                <a:latin typeface="Scooby Doo"/>
                <a:cs typeface="Scooby Doo"/>
              </a:endParaRPr>
            </a:p>
          </p:txBody>
        </p:sp>
        <p:cxnSp>
          <p:nvCxnSpPr>
            <p:cNvPr id="47" name="Straight Arrow Connector 46"/>
            <p:cNvCxnSpPr/>
            <p:nvPr/>
          </p:nvCxnSpPr>
          <p:spPr>
            <a:xfrm rot="10800000" flipV="1">
              <a:off x="5209756" y="1824354"/>
              <a:ext cx="736384" cy="43048"/>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764041" y="888021"/>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Possible causes of death:</a:t>
            </a:r>
          </a:p>
          <a:p>
            <a:pPr indent="-457200">
              <a:buFont typeface="Arial"/>
              <a:buChar char="•"/>
            </a:pPr>
            <a:r>
              <a:rPr lang="en-US" sz="2400" dirty="0" smtClean="0">
                <a:solidFill>
                  <a:srgbClr val="FFFF00"/>
                </a:solidFill>
                <a:latin typeface="Gloucester MT Extra Condensed"/>
                <a:cs typeface="Gloucester MT Extra Condensed"/>
              </a:rPr>
              <a:t>Starvation.  1 Peter 2:2; Hebrews 5:12-14; Matthew 5:6.</a:t>
            </a:r>
          </a:p>
        </p:txBody>
      </p:sp>
      <p:pic>
        <p:nvPicPr>
          <p:cNvPr id="34" name="Picture 33" descr="tombstone2.png"/>
          <p:cNvPicPr>
            <a:picLocks noChangeAspect="1"/>
          </p:cNvPicPr>
          <p:nvPr/>
        </p:nvPicPr>
        <p:blipFill>
          <a:blip r:embed="rId2"/>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xEl>
                                              <p:pRg st="1" end="1"/>
                                            </p:txEl>
                                          </p:spTgt>
                                        </p:tgtEl>
                                        <p:attrNameLst>
                                          <p:attrName>style.visibility</p:attrName>
                                        </p:attrNameLst>
                                      </p:cBhvr>
                                      <p:to>
                                        <p:strVal val="visible"/>
                                      </p:to>
                                    </p:set>
                                    <p:animEffect transition="in" filter="fade">
                                      <p:cBhvr>
                                        <p:cTn id="7" dur="2000"/>
                                        <p:tgtEl>
                                          <p:spTgt spid="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uiExpand="1" build="p" bldLvl="2"/>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89716"/>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So likewise you, when you have done all those things which you are commanded, say, ‘We are unprofitable servants. We have done what was our duty to do.’”</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Luke 17:10.</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PATTING HIMSELF ON THE BACK</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89716"/>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But when you do a charitable deed, do not let your left hand know what your right hand is doing, </a:t>
            </a:r>
            <a:r>
              <a:rPr lang="en-US" sz="2400" baseline="30000" dirty="0" smtClean="0">
                <a:solidFill>
                  <a:srgbClr val="FFFF00"/>
                </a:solidFill>
                <a:latin typeface="Gloucester MT Extra Condensed"/>
                <a:cs typeface="Gloucester MT Extra Condensed"/>
              </a:rPr>
              <a:t>4</a:t>
            </a:r>
            <a:r>
              <a:rPr lang="en-US" sz="2400" dirty="0" smtClean="0">
                <a:solidFill>
                  <a:srgbClr val="FFFF00"/>
                </a:solidFill>
                <a:latin typeface="Gloucester MT Extra Condensed"/>
                <a:cs typeface="Gloucester MT Extra Condensed"/>
              </a:rPr>
              <a:t> that your charitable deed may be in secret; and your Father who sees in secret will Himself reward you openly.</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Matthew 6:3-4.</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PATTING HIMSELF ON THE BACK</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sp>
        <p:nvSpPr>
          <p:cNvPr id="23" name="TextBox 22"/>
          <p:cNvSpPr txBox="1"/>
          <p:nvPr/>
        </p:nvSpPr>
        <p:spPr>
          <a:xfrm>
            <a:off x="33211" y="2685304"/>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Finger bones - Extreme Wear.</a:t>
            </a:r>
            <a:endParaRPr lang="en-US" dirty="0">
              <a:solidFill>
                <a:srgbClr val="FFFF00"/>
              </a:solidFill>
              <a:latin typeface="Scooby Doo"/>
              <a:cs typeface="Scooby Doo"/>
            </a:endParaRPr>
          </a:p>
        </p:txBody>
      </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sp>
        <p:nvSpPr>
          <p:cNvPr id="40" name="TextBox 39"/>
          <p:cNvSpPr txBox="1"/>
          <p:nvPr/>
        </p:nvSpPr>
        <p:spPr>
          <a:xfrm>
            <a:off x="5946140" y="162462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Arm Bone - Broken.</a:t>
            </a:r>
            <a:endParaRPr lang="en-US" dirty="0">
              <a:solidFill>
                <a:srgbClr val="FFFF00"/>
              </a:solidFill>
              <a:latin typeface="Scooby Doo"/>
              <a:cs typeface="Scooby Doo"/>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674882"/>
            <a:ext cx="6463395" cy="1938992"/>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And why do you look at the speck in your brother’s eye, but do not consider the plank in your own eye? </a:t>
            </a:r>
            <a:r>
              <a:rPr lang="en-US" sz="2400" baseline="30000" dirty="0" smtClean="0">
                <a:solidFill>
                  <a:srgbClr val="FFFF00"/>
                </a:solidFill>
                <a:latin typeface="Gloucester MT Extra Condensed"/>
                <a:cs typeface="Gloucester MT Extra Condensed"/>
              </a:rPr>
              <a:t>4</a:t>
            </a:r>
            <a:r>
              <a:rPr lang="en-US" sz="2400" dirty="0" smtClean="0">
                <a:solidFill>
                  <a:srgbClr val="FFFF00"/>
                </a:solidFill>
                <a:latin typeface="Gloucester MT Extra Condensed"/>
                <a:cs typeface="Gloucester MT Extra Condensed"/>
              </a:rPr>
              <a:t> Or how can you say to your brother, ‘Let me remove the speck from your eye’; and look, a plank is in your own eye? </a:t>
            </a:r>
            <a:r>
              <a:rPr lang="en-US" sz="2400" baseline="30000" dirty="0" smtClean="0">
                <a:solidFill>
                  <a:srgbClr val="FFFF00"/>
                </a:solidFill>
                <a:latin typeface="Gloucester MT Extra Condensed"/>
                <a:cs typeface="Gloucester MT Extra Condensed"/>
              </a:rPr>
              <a:t>5</a:t>
            </a:r>
            <a:r>
              <a:rPr lang="en-US" sz="2400" dirty="0" smtClean="0">
                <a:solidFill>
                  <a:srgbClr val="FFFF00"/>
                </a:solidFill>
                <a:latin typeface="Gloucester MT Extra Condensed"/>
                <a:cs typeface="Gloucester MT Extra Condensed"/>
              </a:rPr>
              <a:t> Hypocrite! First remove the plank from your own eye, and then you will see clearly to remove the speck from your brother’s eye.</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Matthew 7:3-5.</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FINGER POINTING</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81250"/>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Examine yourselves as to whether you are in the faith. Test yourselves. Do you not know yourselves, that Jesus Christ is in you?—unless indeed you are disqualified.</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2 Corinthians 13:5.</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FINGER POINTING</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sp>
        <p:nvSpPr>
          <p:cNvPr id="23" name="TextBox 22"/>
          <p:cNvSpPr txBox="1"/>
          <p:nvPr/>
        </p:nvSpPr>
        <p:spPr>
          <a:xfrm>
            <a:off x="33211" y="2685304"/>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Finger bones - Extreme Wear.</a:t>
            </a:r>
            <a:endParaRPr lang="en-US" dirty="0">
              <a:solidFill>
                <a:srgbClr val="FFFF00"/>
              </a:solidFill>
              <a:latin typeface="Scooby Doo"/>
              <a:cs typeface="Scooby Doo"/>
            </a:endParaRPr>
          </a:p>
        </p:txBody>
      </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sp>
        <p:nvSpPr>
          <p:cNvPr id="40" name="TextBox 39"/>
          <p:cNvSpPr txBox="1"/>
          <p:nvPr/>
        </p:nvSpPr>
        <p:spPr>
          <a:xfrm>
            <a:off x="5946140" y="162462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Arm Bone - Broken.</a:t>
            </a:r>
            <a:endParaRPr lang="en-US" dirty="0">
              <a:solidFill>
                <a:srgbClr val="FFFF00"/>
              </a:solidFill>
              <a:latin typeface="Scooby Doo"/>
              <a:cs typeface="Scooby Doo"/>
            </a:endParaRPr>
          </a:p>
        </p:txBody>
      </p:sp>
      <p:grpSp>
        <p:nvGrpSpPr>
          <p:cNvPr id="31" name="Group 30"/>
          <p:cNvGrpSpPr/>
          <p:nvPr/>
        </p:nvGrpSpPr>
        <p:grpSpPr>
          <a:xfrm>
            <a:off x="4947079" y="2187264"/>
            <a:ext cx="4045334" cy="369332"/>
            <a:chOff x="4947079" y="2187264"/>
            <a:chExt cx="4045334" cy="369332"/>
          </a:xfrm>
        </p:grpSpPr>
        <p:sp>
          <p:nvSpPr>
            <p:cNvPr id="41" name="TextBox 40"/>
            <p:cNvSpPr txBox="1"/>
            <p:nvPr/>
          </p:nvSpPr>
          <p:spPr>
            <a:xfrm>
              <a:off x="5946140" y="218726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Back Bone - Missing.</a:t>
              </a:r>
              <a:endParaRPr lang="en-US" dirty="0">
                <a:solidFill>
                  <a:srgbClr val="FFFF00"/>
                </a:solidFill>
                <a:latin typeface="Scooby Doo"/>
                <a:cs typeface="Scooby Doo"/>
              </a:endParaRPr>
            </a:p>
          </p:txBody>
        </p:sp>
        <p:cxnSp>
          <p:nvCxnSpPr>
            <p:cNvPr id="52" name="Straight Arrow Connector 51"/>
            <p:cNvCxnSpPr/>
            <p:nvPr/>
          </p:nvCxnSpPr>
          <p:spPr>
            <a:xfrm rot="10800000">
              <a:off x="4947079" y="2324197"/>
              <a:ext cx="999063" cy="1588"/>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81250"/>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Therefore I remind you to stir up the gift of God which is in you through the laying on of my hands. </a:t>
            </a:r>
            <a:r>
              <a:rPr lang="en-US" sz="2400" baseline="30000" dirty="0" smtClean="0">
                <a:solidFill>
                  <a:srgbClr val="FFFF00"/>
                </a:solidFill>
                <a:latin typeface="Gloucester MT Extra Condensed"/>
                <a:cs typeface="Gloucester MT Extra Condensed"/>
              </a:rPr>
              <a:t>7</a:t>
            </a:r>
            <a:r>
              <a:rPr lang="en-US" sz="2400" dirty="0" smtClean="0">
                <a:solidFill>
                  <a:srgbClr val="FFFF00"/>
                </a:solidFill>
                <a:latin typeface="Gloucester MT Extra Condensed"/>
                <a:cs typeface="Gloucester MT Extra Condensed"/>
              </a:rPr>
              <a:t> For God has not given us a spirit of fear, but of power and of love and of a sound mind.</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2 Timothy 1:6-7.</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NO BACKBONE</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911930"/>
            <a:ext cx="6463395" cy="1569660"/>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I charge you therefore before God and the Lord Jesus Christ, who will judge the living and the dead at His appearing and His kingdom: </a:t>
            </a:r>
            <a:r>
              <a:rPr lang="en-US" sz="2400" baseline="30000" dirty="0" smtClean="0">
                <a:solidFill>
                  <a:srgbClr val="FFFF00"/>
                </a:solidFill>
                <a:latin typeface="Gloucester MT Extra Condensed"/>
                <a:cs typeface="Gloucester MT Extra Condensed"/>
              </a:rPr>
              <a:t>2</a:t>
            </a:r>
            <a:r>
              <a:rPr lang="en-US" sz="2400" dirty="0" smtClean="0">
                <a:solidFill>
                  <a:srgbClr val="FFFF00"/>
                </a:solidFill>
                <a:latin typeface="Gloucester MT Extra Condensed"/>
                <a:cs typeface="Gloucester MT Extra Condensed"/>
              </a:rPr>
              <a:t> Preach the word! Be ready in season and out of season. Convince, rebuke, exhort, with all longsuffering and teaching.</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2 Timothy 4:1-2.</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NO BACKBONE</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sp>
        <p:nvSpPr>
          <p:cNvPr id="23" name="TextBox 22"/>
          <p:cNvSpPr txBox="1"/>
          <p:nvPr/>
        </p:nvSpPr>
        <p:spPr>
          <a:xfrm>
            <a:off x="33211" y="2685304"/>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Finger bones - Extreme Wear.</a:t>
            </a:r>
            <a:endParaRPr lang="en-US" dirty="0">
              <a:solidFill>
                <a:srgbClr val="FFFF00"/>
              </a:solidFill>
              <a:latin typeface="Scooby Doo"/>
              <a:cs typeface="Scooby Doo"/>
            </a:endParaRPr>
          </a:p>
        </p:txBody>
      </p:sp>
      <p:grpSp>
        <p:nvGrpSpPr>
          <p:cNvPr id="31" name="Group 30"/>
          <p:cNvGrpSpPr/>
          <p:nvPr/>
        </p:nvGrpSpPr>
        <p:grpSpPr>
          <a:xfrm>
            <a:off x="33211" y="2685304"/>
            <a:ext cx="4045309" cy="1083185"/>
            <a:chOff x="33211" y="2685304"/>
            <a:chExt cx="4045309" cy="1083185"/>
          </a:xfrm>
        </p:grpSpPr>
        <p:sp>
          <p:nvSpPr>
            <p:cNvPr id="27" name="TextBox 26"/>
            <p:cNvSpPr txBox="1"/>
            <p:nvPr/>
          </p:nvSpPr>
          <p:spPr>
            <a:xfrm>
              <a:off x="33211" y="3399157"/>
              <a:ext cx="3837809" cy="369332"/>
            </a:xfrm>
            <a:prstGeom prst="rect">
              <a:avLst/>
            </a:prstGeom>
            <a:noFill/>
          </p:spPr>
          <p:txBody>
            <a:bodyPr wrap="square" rtlCol="0">
              <a:spAutoFit/>
            </a:bodyPr>
            <a:lstStyle/>
            <a:p>
              <a:r>
                <a:rPr lang="en-US" dirty="0" smtClean="0">
                  <a:solidFill>
                    <a:srgbClr val="FFFF00"/>
                  </a:solidFill>
                  <a:latin typeface="Scooby Doo"/>
                  <a:cs typeface="Scooby Doo"/>
                </a:rPr>
                <a:t>Hip Bone - Out of Joint.</a:t>
              </a:r>
              <a:endParaRPr lang="en-US" dirty="0">
                <a:solidFill>
                  <a:srgbClr val="FFFF00"/>
                </a:solidFill>
                <a:latin typeface="Scooby Doo"/>
                <a:cs typeface="Scooby Doo"/>
              </a:endParaRPr>
            </a:p>
          </p:txBody>
        </p:sp>
        <p:cxnSp>
          <p:nvCxnSpPr>
            <p:cNvPr id="33" name="Straight Arrow Connector 32"/>
            <p:cNvCxnSpPr/>
            <p:nvPr/>
          </p:nvCxnSpPr>
          <p:spPr>
            <a:xfrm flipV="1">
              <a:off x="2596550" y="2685304"/>
              <a:ext cx="1481970" cy="874081"/>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sp>
        <p:nvSpPr>
          <p:cNvPr id="40" name="TextBox 39"/>
          <p:cNvSpPr txBox="1"/>
          <p:nvPr/>
        </p:nvSpPr>
        <p:spPr>
          <a:xfrm>
            <a:off x="5946140" y="162462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Arm Bone - Broken.</a:t>
            </a:r>
            <a:endParaRPr lang="en-US" dirty="0">
              <a:solidFill>
                <a:srgbClr val="FFFF00"/>
              </a:solidFill>
              <a:latin typeface="Scooby Doo"/>
              <a:cs typeface="Scooby Doo"/>
            </a:endParaRPr>
          </a:p>
        </p:txBody>
      </p:sp>
      <p:sp>
        <p:nvSpPr>
          <p:cNvPr id="41" name="TextBox 40"/>
          <p:cNvSpPr txBox="1"/>
          <p:nvPr/>
        </p:nvSpPr>
        <p:spPr>
          <a:xfrm>
            <a:off x="5946140" y="218726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Back Bone - Missing.</a:t>
            </a:r>
            <a:endParaRPr lang="en-US" dirty="0">
              <a:solidFill>
                <a:srgbClr val="FFFF00"/>
              </a:solidFill>
              <a:latin typeface="Scooby Doo"/>
              <a:cs typeface="Scooby Doo"/>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497096"/>
            <a:ext cx="6463395" cy="2308324"/>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With it we bless our God and Father, and with it we curse men, who have been made in the similitude of God. </a:t>
            </a:r>
            <a:r>
              <a:rPr lang="en-US" sz="2400" baseline="30000" dirty="0" smtClean="0">
                <a:solidFill>
                  <a:srgbClr val="FFFF00"/>
                </a:solidFill>
                <a:latin typeface="Gloucester MT Extra Condensed"/>
                <a:cs typeface="Gloucester MT Extra Condensed"/>
              </a:rPr>
              <a:t>10</a:t>
            </a:r>
            <a:r>
              <a:rPr lang="en-US" sz="2400" dirty="0" smtClean="0">
                <a:solidFill>
                  <a:srgbClr val="FFFF00"/>
                </a:solidFill>
                <a:latin typeface="Gloucester MT Extra Condensed"/>
                <a:cs typeface="Gloucester MT Extra Condensed"/>
              </a:rPr>
              <a:t> Out of the same mouth proceed blessing and cursing. My brethren, these things ought not to be so. </a:t>
            </a:r>
            <a:r>
              <a:rPr lang="en-US" sz="2400" baseline="30000" dirty="0" smtClean="0">
                <a:solidFill>
                  <a:srgbClr val="FFFF00"/>
                </a:solidFill>
                <a:latin typeface="Gloucester MT Extra Condensed"/>
                <a:cs typeface="Gloucester MT Extra Condensed"/>
              </a:rPr>
              <a:t>11</a:t>
            </a:r>
            <a:r>
              <a:rPr lang="en-US" sz="2400" dirty="0" smtClean="0">
                <a:solidFill>
                  <a:srgbClr val="FFFF00"/>
                </a:solidFill>
                <a:latin typeface="Gloucester MT Extra Condensed"/>
                <a:cs typeface="Gloucester MT Extra Condensed"/>
              </a:rPr>
              <a:t> Does a spring send forth fresh water and bitter from the same opening? </a:t>
            </a:r>
            <a:r>
              <a:rPr lang="en-US" sz="2400" baseline="30000" dirty="0" smtClean="0">
                <a:solidFill>
                  <a:srgbClr val="FFFF00"/>
                </a:solidFill>
                <a:latin typeface="Gloucester MT Extra Condensed"/>
                <a:cs typeface="Gloucester MT Extra Condensed"/>
              </a:rPr>
              <a:t>12</a:t>
            </a:r>
            <a:r>
              <a:rPr lang="en-US" sz="2400" dirty="0" smtClean="0">
                <a:solidFill>
                  <a:srgbClr val="FFFF00"/>
                </a:solidFill>
                <a:latin typeface="Gloucester MT Extra Condensed"/>
                <a:cs typeface="Gloucester MT Extra Condensed"/>
              </a:rPr>
              <a:t> Can a fig tree, my brethren, bear olives, or a grapevine bear figs? Thus no spring yields both salt water and fresh.</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81766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James 3:9-12.</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STRADDLING THE FENCE</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290616" y="1837921"/>
            <a:ext cx="6463395" cy="830997"/>
          </a:xfrm>
          <a:prstGeom prst="rect">
            <a:avLst/>
          </a:prstGeom>
          <a:noFill/>
        </p:spPr>
        <p:txBody>
          <a:bodyPr wrap="square" rtlCol="0">
            <a:spAutoFit/>
          </a:bodyPr>
          <a:lstStyle/>
          <a:p>
            <a:r>
              <a:rPr lang="en-US" sz="2400" dirty="0">
                <a:solidFill>
                  <a:srgbClr val="FFFF00"/>
                </a:solidFill>
                <a:latin typeface="Gloucester MT Extra Condensed"/>
                <a:cs typeface="Gloucester MT Extra Condensed"/>
              </a:rPr>
              <a:t>A</a:t>
            </a:r>
            <a:r>
              <a:rPr lang="en-US" sz="2400" dirty="0" smtClean="0">
                <a:solidFill>
                  <a:srgbClr val="FFFF00"/>
                </a:solidFill>
                <a:latin typeface="Gloucester MT Extra Condensed"/>
                <a:cs typeface="Gloucester MT Extra Condensed"/>
              </a:rPr>
              <a:t>s newborn babes, desire the pure milk of the word, that you may grow thereby</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882168" y="2891150"/>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1 Peter 2:2.</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2"/>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911930"/>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And Elijah came to all the people, and said, “How long will you falter between two opinions? If the Lord is God, follow Him; but if Baal, follow him.” But the people answered him not a word.</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1 Kings 18:21.</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STRADDLING THE FENCE</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sp>
        <p:nvSpPr>
          <p:cNvPr id="23" name="TextBox 22"/>
          <p:cNvSpPr txBox="1"/>
          <p:nvPr/>
        </p:nvSpPr>
        <p:spPr>
          <a:xfrm>
            <a:off x="33211" y="2685304"/>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Finger bones - Extreme Wear.</a:t>
            </a:r>
            <a:endParaRPr lang="en-US" dirty="0">
              <a:solidFill>
                <a:srgbClr val="FFFF00"/>
              </a:solidFill>
              <a:latin typeface="Scooby Doo"/>
              <a:cs typeface="Scooby Doo"/>
            </a:endParaRPr>
          </a:p>
        </p:txBody>
      </p:sp>
      <p:sp>
        <p:nvSpPr>
          <p:cNvPr id="27" name="TextBox 26"/>
          <p:cNvSpPr txBox="1"/>
          <p:nvPr/>
        </p:nvSpPr>
        <p:spPr>
          <a:xfrm>
            <a:off x="33211" y="3399157"/>
            <a:ext cx="3837809" cy="369332"/>
          </a:xfrm>
          <a:prstGeom prst="rect">
            <a:avLst/>
          </a:prstGeom>
          <a:noFill/>
        </p:spPr>
        <p:txBody>
          <a:bodyPr wrap="square" rtlCol="0">
            <a:spAutoFit/>
          </a:bodyPr>
          <a:lstStyle/>
          <a:p>
            <a:r>
              <a:rPr lang="en-US" dirty="0" smtClean="0">
                <a:solidFill>
                  <a:srgbClr val="FFFF00"/>
                </a:solidFill>
                <a:latin typeface="Scooby Doo"/>
                <a:cs typeface="Scooby Doo"/>
              </a:rPr>
              <a:t>Hip Bone - Out of Joint.</a:t>
            </a:r>
            <a:endParaRPr lang="en-US" dirty="0">
              <a:solidFill>
                <a:srgbClr val="FFFF00"/>
              </a:solidFill>
              <a:latin typeface="Scooby Doo"/>
              <a:cs typeface="Scooby Doo"/>
            </a:endParaRPr>
          </a:p>
        </p:txBody>
      </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sp>
        <p:nvSpPr>
          <p:cNvPr id="40" name="TextBox 39"/>
          <p:cNvSpPr txBox="1"/>
          <p:nvPr/>
        </p:nvSpPr>
        <p:spPr>
          <a:xfrm>
            <a:off x="5946140" y="162462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Arm Bone - Broken.</a:t>
            </a:r>
            <a:endParaRPr lang="en-US" dirty="0">
              <a:solidFill>
                <a:srgbClr val="FFFF00"/>
              </a:solidFill>
              <a:latin typeface="Scooby Doo"/>
              <a:cs typeface="Scooby Doo"/>
            </a:endParaRPr>
          </a:p>
        </p:txBody>
      </p:sp>
      <p:sp>
        <p:nvSpPr>
          <p:cNvPr id="41" name="TextBox 40"/>
          <p:cNvSpPr txBox="1"/>
          <p:nvPr/>
        </p:nvSpPr>
        <p:spPr>
          <a:xfrm>
            <a:off x="5946140" y="218726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Back Bone - Missing.</a:t>
            </a:r>
            <a:endParaRPr lang="en-US" dirty="0">
              <a:solidFill>
                <a:srgbClr val="FFFF00"/>
              </a:solidFill>
              <a:latin typeface="Scooby Doo"/>
              <a:cs typeface="Scooby Doo"/>
            </a:endParaRPr>
          </a:p>
        </p:txBody>
      </p:sp>
      <p:grpSp>
        <p:nvGrpSpPr>
          <p:cNvPr id="31" name="Group 30"/>
          <p:cNvGrpSpPr/>
          <p:nvPr/>
        </p:nvGrpSpPr>
        <p:grpSpPr>
          <a:xfrm>
            <a:off x="4971980" y="2685304"/>
            <a:ext cx="4020433" cy="369332"/>
            <a:chOff x="4971980" y="2685304"/>
            <a:chExt cx="4020433" cy="369332"/>
          </a:xfrm>
        </p:grpSpPr>
        <p:sp>
          <p:nvSpPr>
            <p:cNvPr id="42" name="TextBox 41"/>
            <p:cNvSpPr txBox="1"/>
            <p:nvPr/>
          </p:nvSpPr>
          <p:spPr>
            <a:xfrm>
              <a:off x="5946140" y="268530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Tail Bone - Extreme Wear.</a:t>
              </a:r>
              <a:endParaRPr lang="en-US" dirty="0">
                <a:solidFill>
                  <a:srgbClr val="FFFF00"/>
                </a:solidFill>
                <a:latin typeface="Scooby Doo"/>
                <a:cs typeface="Scooby Doo"/>
              </a:endParaRPr>
            </a:p>
          </p:txBody>
        </p:sp>
        <p:cxnSp>
          <p:nvCxnSpPr>
            <p:cNvPr id="54" name="Straight Arrow Connector 53"/>
            <p:cNvCxnSpPr>
              <a:stCxn id="42" idx="1"/>
            </p:cNvCxnSpPr>
            <p:nvPr/>
          </p:nvCxnSpPr>
          <p:spPr>
            <a:xfrm rot="10800000">
              <a:off x="4971980" y="2685304"/>
              <a:ext cx="974161" cy="184666"/>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278218"/>
            <a:ext cx="6463395" cy="461665"/>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The lazy man says, “There is a lion outside!  I shall be slain in the streets!”</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34356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Proverbs 22:13.</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SITTING IN THE PEW</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47386"/>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But someone will say, “You have faith, and I have works.” Show me your faith without your works, and I will show you my faith by my works.</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James 2:18.</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SITTING IN THE PEW</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47386"/>
            <a:ext cx="6463395" cy="1200328"/>
          </a:xfrm>
          <a:prstGeom prst="rect">
            <a:avLst/>
          </a:prstGeom>
          <a:noFill/>
        </p:spPr>
        <p:txBody>
          <a:bodyPr wrap="square" rtlCol="0">
            <a:spAutoFit/>
          </a:bodyPr>
          <a:lstStyle/>
          <a:p>
            <a:r>
              <a:rPr lang="en-US" sz="2400" dirty="0">
                <a:solidFill>
                  <a:srgbClr val="FFFF00"/>
                </a:solidFill>
                <a:latin typeface="Gloucester MT Extra Condensed"/>
                <a:cs typeface="Gloucester MT Extra Condensed"/>
              </a:rPr>
              <a:t>W</a:t>
            </a:r>
            <a:r>
              <a:rPr lang="en-US" sz="2400" dirty="0" smtClean="0">
                <a:solidFill>
                  <a:srgbClr val="FFFF00"/>
                </a:solidFill>
                <a:latin typeface="Gloucester MT Extra Condensed"/>
                <a:cs typeface="Gloucester MT Extra Condensed"/>
              </a:rPr>
              <a:t>ho gave Himself for us, that He might redeem us from every lawless deed and purify for Himself His own special people, zealous for good works.</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82206"/>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Titus 2:14.</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SITTING IN THE PEW</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sp>
        <p:nvSpPr>
          <p:cNvPr id="23" name="TextBox 22"/>
          <p:cNvSpPr txBox="1"/>
          <p:nvPr/>
        </p:nvSpPr>
        <p:spPr>
          <a:xfrm>
            <a:off x="33211" y="2685304"/>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Finger bones - Extreme Wear.</a:t>
            </a:r>
            <a:endParaRPr lang="en-US" dirty="0">
              <a:solidFill>
                <a:srgbClr val="FFFF00"/>
              </a:solidFill>
              <a:latin typeface="Scooby Doo"/>
              <a:cs typeface="Scooby Doo"/>
            </a:endParaRPr>
          </a:p>
        </p:txBody>
      </p:sp>
      <p:sp>
        <p:nvSpPr>
          <p:cNvPr id="27" name="TextBox 26"/>
          <p:cNvSpPr txBox="1"/>
          <p:nvPr/>
        </p:nvSpPr>
        <p:spPr>
          <a:xfrm>
            <a:off x="33211" y="3399157"/>
            <a:ext cx="3837809" cy="369332"/>
          </a:xfrm>
          <a:prstGeom prst="rect">
            <a:avLst/>
          </a:prstGeom>
          <a:noFill/>
        </p:spPr>
        <p:txBody>
          <a:bodyPr wrap="square" rtlCol="0">
            <a:spAutoFit/>
          </a:bodyPr>
          <a:lstStyle/>
          <a:p>
            <a:r>
              <a:rPr lang="en-US" dirty="0" smtClean="0">
                <a:solidFill>
                  <a:srgbClr val="FFFF00"/>
                </a:solidFill>
                <a:latin typeface="Scooby Doo"/>
                <a:cs typeface="Scooby Doo"/>
              </a:rPr>
              <a:t>Hip Bone - Out of Joint.</a:t>
            </a:r>
            <a:endParaRPr lang="en-US" dirty="0">
              <a:solidFill>
                <a:srgbClr val="FFFF00"/>
              </a:solidFill>
              <a:latin typeface="Scooby Doo"/>
              <a:cs typeface="Scooby Doo"/>
            </a:endParaRPr>
          </a:p>
        </p:txBody>
      </p:sp>
      <p:grpSp>
        <p:nvGrpSpPr>
          <p:cNvPr id="31" name="Group 30"/>
          <p:cNvGrpSpPr/>
          <p:nvPr/>
        </p:nvGrpSpPr>
        <p:grpSpPr>
          <a:xfrm>
            <a:off x="49820" y="3253850"/>
            <a:ext cx="4028700" cy="1054181"/>
            <a:chOff x="49820" y="3253850"/>
            <a:chExt cx="4028700" cy="1054181"/>
          </a:xfrm>
        </p:grpSpPr>
        <p:sp>
          <p:nvSpPr>
            <p:cNvPr id="28" name="TextBox 27"/>
            <p:cNvSpPr txBox="1"/>
            <p:nvPr/>
          </p:nvSpPr>
          <p:spPr>
            <a:xfrm>
              <a:off x="49820" y="3938699"/>
              <a:ext cx="3837809" cy="369332"/>
            </a:xfrm>
            <a:prstGeom prst="rect">
              <a:avLst/>
            </a:prstGeom>
            <a:noFill/>
          </p:spPr>
          <p:txBody>
            <a:bodyPr wrap="square" rtlCol="0">
              <a:spAutoFit/>
            </a:bodyPr>
            <a:lstStyle/>
            <a:p>
              <a:r>
                <a:rPr lang="en-US" dirty="0" smtClean="0">
                  <a:solidFill>
                    <a:srgbClr val="FFFF00"/>
                  </a:solidFill>
                  <a:latin typeface="Scooby Doo"/>
                  <a:cs typeface="Scooby Doo"/>
                </a:rPr>
                <a:t>Rotten Bones.</a:t>
              </a:r>
              <a:endParaRPr lang="en-US" dirty="0">
                <a:solidFill>
                  <a:srgbClr val="FFFF00"/>
                </a:solidFill>
                <a:latin typeface="Scooby Doo"/>
                <a:cs typeface="Scooby Doo"/>
              </a:endParaRPr>
            </a:p>
          </p:txBody>
        </p:sp>
        <p:cxnSp>
          <p:nvCxnSpPr>
            <p:cNvPr id="35" name="Straight Arrow Connector 34"/>
            <p:cNvCxnSpPr/>
            <p:nvPr/>
          </p:nvCxnSpPr>
          <p:spPr>
            <a:xfrm flipV="1">
              <a:off x="1791405" y="3253850"/>
              <a:ext cx="2287115" cy="896469"/>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sp>
        <p:nvSpPr>
          <p:cNvPr id="40" name="TextBox 39"/>
          <p:cNvSpPr txBox="1"/>
          <p:nvPr/>
        </p:nvSpPr>
        <p:spPr>
          <a:xfrm>
            <a:off x="5946140" y="162462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Arm Bone - Broken.</a:t>
            </a:r>
            <a:endParaRPr lang="en-US" dirty="0">
              <a:solidFill>
                <a:srgbClr val="FFFF00"/>
              </a:solidFill>
              <a:latin typeface="Scooby Doo"/>
              <a:cs typeface="Scooby Doo"/>
            </a:endParaRPr>
          </a:p>
        </p:txBody>
      </p:sp>
      <p:sp>
        <p:nvSpPr>
          <p:cNvPr id="41" name="TextBox 40"/>
          <p:cNvSpPr txBox="1"/>
          <p:nvPr/>
        </p:nvSpPr>
        <p:spPr>
          <a:xfrm>
            <a:off x="5946140" y="218726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Back Bone - Missing.</a:t>
            </a:r>
            <a:endParaRPr lang="en-US" dirty="0">
              <a:solidFill>
                <a:srgbClr val="FFFF00"/>
              </a:solidFill>
              <a:latin typeface="Scooby Doo"/>
              <a:cs typeface="Scooby Doo"/>
            </a:endParaRPr>
          </a:p>
        </p:txBody>
      </p:sp>
      <p:sp>
        <p:nvSpPr>
          <p:cNvPr id="42" name="TextBox 41"/>
          <p:cNvSpPr txBox="1"/>
          <p:nvPr/>
        </p:nvSpPr>
        <p:spPr>
          <a:xfrm>
            <a:off x="5946140" y="268530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Tail Bone - Extreme Wear.</a:t>
            </a:r>
            <a:endParaRPr lang="en-US" dirty="0">
              <a:solidFill>
                <a:srgbClr val="FFFF00"/>
              </a:solidFill>
              <a:latin typeface="Scooby Doo"/>
              <a:cs typeface="Scooby Doo"/>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343696"/>
            <a:ext cx="6463395" cy="461665"/>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A sound heart is life to the body, But envy is rottenness to the bones.</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47902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Proverbs 14:30.</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FULL OF ENVY</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343696"/>
            <a:ext cx="6463395" cy="461665"/>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Let us not become conceited, provoking one another, envying one another.</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47902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Galatians 5:26.</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8" name="TextBox 7"/>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FULL OF ENVY</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343696"/>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Do not let your heart envy sinners, But be zealous for the fear of the Lord all the day;</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47902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Proverbs 23:17.</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8" name="TextBox 7"/>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FULL OF ENVY</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sp>
        <p:nvSpPr>
          <p:cNvPr id="23" name="TextBox 22"/>
          <p:cNvSpPr txBox="1"/>
          <p:nvPr/>
        </p:nvSpPr>
        <p:spPr>
          <a:xfrm>
            <a:off x="33211" y="2685304"/>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Finger bones - Extreme Wear.</a:t>
            </a:r>
            <a:endParaRPr lang="en-US" dirty="0">
              <a:solidFill>
                <a:srgbClr val="FFFF00"/>
              </a:solidFill>
              <a:latin typeface="Scooby Doo"/>
              <a:cs typeface="Scooby Doo"/>
            </a:endParaRPr>
          </a:p>
        </p:txBody>
      </p:sp>
      <p:sp>
        <p:nvSpPr>
          <p:cNvPr id="27" name="TextBox 26"/>
          <p:cNvSpPr txBox="1"/>
          <p:nvPr/>
        </p:nvSpPr>
        <p:spPr>
          <a:xfrm>
            <a:off x="33211" y="3399157"/>
            <a:ext cx="3837809" cy="369332"/>
          </a:xfrm>
          <a:prstGeom prst="rect">
            <a:avLst/>
          </a:prstGeom>
          <a:noFill/>
        </p:spPr>
        <p:txBody>
          <a:bodyPr wrap="square" rtlCol="0">
            <a:spAutoFit/>
          </a:bodyPr>
          <a:lstStyle/>
          <a:p>
            <a:r>
              <a:rPr lang="en-US" dirty="0" smtClean="0">
                <a:solidFill>
                  <a:srgbClr val="FFFF00"/>
                </a:solidFill>
                <a:latin typeface="Scooby Doo"/>
                <a:cs typeface="Scooby Doo"/>
              </a:rPr>
              <a:t>Hip Bone - Out of Joint.</a:t>
            </a:r>
            <a:endParaRPr lang="en-US" dirty="0">
              <a:solidFill>
                <a:srgbClr val="FFFF00"/>
              </a:solidFill>
              <a:latin typeface="Scooby Doo"/>
              <a:cs typeface="Scooby Doo"/>
            </a:endParaRPr>
          </a:p>
        </p:txBody>
      </p:sp>
      <p:sp>
        <p:nvSpPr>
          <p:cNvPr id="28" name="TextBox 27"/>
          <p:cNvSpPr txBox="1"/>
          <p:nvPr/>
        </p:nvSpPr>
        <p:spPr>
          <a:xfrm>
            <a:off x="49820" y="3938699"/>
            <a:ext cx="3837809" cy="369332"/>
          </a:xfrm>
          <a:prstGeom prst="rect">
            <a:avLst/>
          </a:prstGeom>
          <a:noFill/>
        </p:spPr>
        <p:txBody>
          <a:bodyPr wrap="square" rtlCol="0">
            <a:spAutoFit/>
          </a:bodyPr>
          <a:lstStyle/>
          <a:p>
            <a:r>
              <a:rPr lang="en-US" dirty="0" smtClean="0">
                <a:solidFill>
                  <a:srgbClr val="FFFF00"/>
                </a:solidFill>
                <a:latin typeface="Scooby Doo"/>
                <a:cs typeface="Scooby Doo"/>
              </a:rPr>
              <a:t>Rotten Bones.</a:t>
            </a:r>
            <a:endParaRPr lang="en-US" dirty="0">
              <a:solidFill>
                <a:srgbClr val="FFFF00"/>
              </a:solidFill>
              <a:latin typeface="Scooby Doo"/>
              <a:cs typeface="Scooby Doo"/>
            </a:endParaRPr>
          </a:p>
        </p:txBody>
      </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sp>
        <p:nvSpPr>
          <p:cNvPr id="40" name="TextBox 39"/>
          <p:cNvSpPr txBox="1"/>
          <p:nvPr/>
        </p:nvSpPr>
        <p:spPr>
          <a:xfrm>
            <a:off x="5946140" y="162462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Arm Bone - Broken.</a:t>
            </a:r>
            <a:endParaRPr lang="en-US" dirty="0">
              <a:solidFill>
                <a:srgbClr val="FFFF00"/>
              </a:solidFill>
              <a:latin typeface="Scooby Doo"/>
              <a:cs typeface="Scooby Doo"/>
            </a:endParaRPr>
          </a:p>
        </p:txBody>
      </p:sp>
      <p:sp>
        <p:nvSpPr>
          <p:cNvPr id="41" name="TextBox 40"/>
          <p:cNvSpPr txBox="1"/>
          <p:nvPr/>
        </p:nvSpPr>
        <p:spPr>
          <a:xfrm>
            <a:off x="5946140" y="218726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Back Bone - Missing.</a:t>
            </a:r>
            <a:endParaRPr lang="en-US" dirty="0">
              <a:solidFill>
                <a:srgbClr val="FFFF00"/>
              </a:solidFill>
              <a:latin typeface="Scooby Doo"/>
              <a:cs typeface="Scooby Doo"/>
            </a:endParaRPr>
          </a:p>
        </p:txBody>
      </p:sp>
      <p:sp>
        <p:nvSpPr>
          <p:cNvPr id="42" name="TextBox 41"/>
          <p:cNvSpPr txBox="1"/>
          <p:nvPr/>
        </p:nvSpPr>
        <p:spPr>
          <a:xfrm>
            <a:off x="5946140" y="268530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Tail Bone - Extreme Wear.</a:t>
            </a:r>
            <a:endParaRPr lang="en-US" dirty="0">
              <a:solidFill>
                <a:srgbClr val="FFFF00"/>
              </a:solidFill>
              <a:latin typeface="Scooby Doo"/>
              <a:cs typeface="Scooby Doo"/>
            </a:endParaRPr>
          </a:p>
        </p:txBody>
      </p:sp>
      <p:grpSp>
        <p:nvGrpSpPr>
          <p:cNvPr id="31" name="Group 30"/>
          <p:cNvGrpSpPr/>
          <p:nvPr/>
        </p:nvGrpSpPr>
        <p:grpSpPr>
          <a:xfrm>
            <a:off x="4971980" y="3754033"/>
            <a:ext cx="3995533" cy="369332"/>
            <a:chOff x="4971980" y="3754033"/>
            <a:chExt cx="3995533" cy="369332"/>
          </a:xfrm>
        </p:grpSpPr>
        <p:sp>
          <p:nvSpPr>
            <p:cNvPr id="43" name="TextBox 42"/>
            <p:cNvSpPr txBox="1"/>
            <p:nvPr/>
          </p:nvSpPr>
          <p:spPr>
            <a:xfrm>
              <a:off x="5921240" y="3754033"/>
              <a:ext cx="3046273" cy="369332"/>
            </a:xfrm>
            <a:prstGeom prst="rect">
              <a:avLst/>
            </a:prstGeom>
            <a:noFill/>
          </p:spPr>
          <p:txBody>
            <a:bodyPr wrap="square" rtlCol="0">
              <a:spAutoFit/>
            </a:bodyPr>
            <a:lstStyle/>
            <a:p>
              <a:r>
                <a:rPr lang="en-US" dirty="0" smtClean="0">
                  <a:solidFill>
                    <a:srgbClr val="FFFF00"/>
                  </a:solidFill>
                  <a:latin typeface="Scooby Doo"/>
                  <a:cs typeface="Scooby Doo"/>
                </a:rPr>
                <a:t>Knee Joints - Stiff.</a:t>
              </a:r>
              <a:endParaRPr lang="en-US" dirty="0">
                <a:solidFill>
                  <a:srgbClr val="FFFF00"/>
                </a:solidFill>
                <a:latin typeface="Scooby Doo"/>
                <a:cs typeface="Scooby Doo"/>
              </a:endParaRPr>
            </a:p>
          </p:txBody>
        </p:sp>
        <p:cxnSp>
          <p:nvCxnSpPr>
            <p:cNvPr id="57" name="Straight Arrow Connector 56"/>
            <p:cNvCxnSpPr/>
            <p:nvPr/>
          </p:nvCxnSpPr>
          <p:spPr>
            <a:xfrm rot="10800000">
              <a:off x="4971980" y="3938699"/>
              <a:ext cx="974164" cy="1588"/>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290616" y="1063546"/>
            <a:ext cx="6463395" cy="2308324"/>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For though by this time you ought to be teachers, you need someone to teach you again the first principles of the oracles of God; and you have come to need milk and not solid food. </a:t>
            </a:r>
            <a:r>
              <a:rPr lang="en-US" sz="2400" baseline="30000" dirty="0" smtClean="0">
                <a:solidFill>
                  <a:srgbClr val="FFFF00"/>
                </a:solidFill>
                <a:latin typeface="Gloucester MT Extra Condensed"/>
                <a:cs typeface="Gloucester MT Extra Condensed"/>
              </a:rPr>
              <a:t>13</a:t>
            </a:r>
            <a:r>
              <a:rPr lang="en-US" sz="2400" dirty="0" smtClean="0">
                <a:solidFill>
                  <a:srgbClr val="FFFF00"/>
                </a:solidFill>
                <a:latin typeface="Gloucester MT Extra Condensed"/>
                <a:cs typeface="Gloucester MT Extra Condensed"/>
              </a:rPr>
              <a:t> For everyone who partakes only of milk is unskilled in the word of righteousness, for he is a babe. </a:t>
            </a:r>
            <a:r>
              <a:rPr lang="en-US" sz="2400" baseline="30000" dirty="0" smtClean="0">
                <a:solidFill>
                  <a:srgbClr val="FFFF00"/>
                </a:solidFill>
                <a:latin typeface="Gloucester MT Extra Condensed"/>
                <a:cs typeface="Gloucester MT Extra Condensed"/>
              </a:rPr>
              <a:t>14</a:t>
            </a:r>
            <a:r>
              <a:rPr lang="en-US" sz="2400" dirty="0" smtClean="0">
                <a:solidFill>
                  <a:srgbClr val="FFFF00"/>
                </a:solidFill>
                <a:latin typeface="Gloucester MT Extra Condensed"/>
                <a:cs typeface="Gloucester MT Extra Condensed"/>
              </a:rPr>
              <a:t> But solid food belongs to those who are of full age, that is, those who by reason of use have their senses exercised to discern both good and evil.</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727475"/>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Hebrews 5:12-14.</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2"/>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343696"/>
            <a:ext cx="6463395" cy="461665"/>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For this reason I bow my knees to the Father of our Lord Jesus Christ</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47902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Ephesians 3:14.</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CAN’T BEND THE KNEE</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343696"/>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For it is written: “As I live, says the Lord, Every knee shall bow to </a:t>
            </a:r>
            <a:r>
              <a:rPr lang="en-US" sz="2400" dirty="0" err="1" smtClean="0">
                <a:solidFill>
                  <a:srgbClr val="FFFF00"/>
                </a:solidFill>
                <a:latin typeface="Gloucester MT Extra Condensed"/>
                <a:cs typeface="Gloucester MT Extra Condensed"/>
              </a:rPr>
              <a:t>Me, And</a:t>
            </a:r>
            <a:r>
              <a:rPr lang="en-US" sz="2400" dirty="0" smtClean="0">
                <a:solidFill>
                  <a:srgbClr val="FFFF00"/>
                </a:solidFill>
                <a:latin typeface="Gloucester MT Extra Condensed"/>
                <a:cs typeface="Gloucester MT Extra Condensed"/>
              </a:rPr>
              <a:t> every tongue shall confess to God.”</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47902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Romans 14:11.</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CAN’T BEND THE KNEE</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sp>
        <p:nvSpPr>
          <p:cNvPr id="23" name="TextBox 22"/>
          <p:cNvSpPr txBox="1"/>
          <p:nvPr/>
        </p:nvSpPr>
        <p:spPr>
          <a:xfrm>
            <a:off x="33211" y="2685304"/>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Finger bones - Extreme Wear.</a:t>
            </a:r>
            <a:endParaRPr lang="en-US" dirty="0">
              <a:solidFill>
                <a:srgbClr val="FFFF00"/>
              </a:solidFill>
              <a:latin typeface="Scooby Doo"/>
              <a:cs typeface="Scooby Doo"/>
            </a:endParaRPr>
          </a:p>
        </p:txBody>
      </p:sp>
      <p:sp>
        <p:nvSpPr>
          <p:cNvPr id="27" name="TextBox 26"/>
          <p:cNvSpPr txBox="1"/>
          <p:nvPr/>
        </p:nvSpPr>
        <p:spPr>
          <a:xfrm>
            <a:off x="33211" y="3399157"/>
            <a:ext cx="3837809" cy="369332"/>
          </a:xfrm>
          <a:prstGeom prst="rect">
            <a:avLst/>
          </a:prstGeom>
          <a:noFill/>
        </p:spPr>
        <p:txBody>
          <a:bodyPr wrap="square" rtlCol="0">
            <a:spAutoFit/>
          </a:bodyPr>
          <a:lstStyle/>
          <a:p>
            <a:r>
              <a:rPr lang="en-US" dirty="0" smtClean="0">
                <a:solidFill>
                  <a:srgbClr val="FFFF00"/>
                </a:solidFill>
                <a:latin typeface="Scooby Doo"/>
                <a:cs typeface="Scooby Doo"/>
              </a:rPr>
              <a:t>Hip Bone - Out of Joint.</a:t>
            </a:r>
            <a:endParaRPr lang="en-US" dirty="0">
              <a:solidFill>
                <a:srgbClr val="FFFF00"/>
              </a:solidFill>
              <a:latin typeface="Scooby Doo"/>
              <a:cs typeface="Scooby Doo"/>
            </a:endParaRPr>
          </a:p>
        </p:txBody>
      </p:sp>
      <p:sp>
        <p:nvSpPr>
          <p:cNvPr id="28" name="TextBox 27"/>
          <p:cNvSpPr txBox="1"/>
          <p:nvPr/>
        </p:nvSpPr>
        <p:spPr>
          <a:xfrm>
            <a:off x="49820" y="3938699"/>
            <a:ext cx="3837809" cy="369332"/>
          </a:xfrm>
          <a:prstGeom prst="rect">
            <a:avLst/>
          </a:prstGeom>
          <a:noFill/>
        </p:spPr>
        <p:txBody>
          <a:bodyPr wrap="square" rtlCol="0">
            <a:spAutoFit/>
          </a:bodyPr>
          <a:lstStyle/>
          <a:p>
            <a:r>
              <a:rPr lang="en-US" dirty="0" smtClean="0">
                <a:solidFill>
                  <a:srgbClr val="FFFF00"/>
                </a:solidFill>
                <a:latin typeface="Scooby Doo"/>
                <a:cs typeface="Scooby Doo"/>
              </a:rPr>
              <a:t>Rotten Bones.</a:t>
            </a:r>
            <a:endParaRPr lang="en-US" dirty="0">
              <a:solidFill>
                <a:srgbClr val="FFFF00"/>
              </a:solidFill>
              <a:latin typeface="Scooby Doo"/>
              <a:cs typeface="Scooby Doo"/>
            </a:endParaRPr>
          </a:p>
        </p:txBody>
      </p:sp>
      <p:grpSp>
        <p:nvGrpSpPr>
          <p:cNvPr id="31" name="Group 30"/>
          <p:cNvGrpSpPr/>
          <p:nvPr/>
        </p:nvGrpSpPr>
        <p:grpSpPr>
          <a:xfrm>
            <a:off x="44511" y="4577847"/>
            <a:ext cx="3837809" cy="369332"/>
            <a:chOff x="44511" y="4577847"/>
            <a:chExt cx="3837809" cy="369332"/>
          </a:xfrm>
        </p:grpSpPr>
        <p:sp>
          <p:nvSpPr>
            <p:cNvPr id="29" name="TextBox 28"/>
            <p:cNvSpPr txBox="1"/>
            <p:nvPr/>
          </p:nvSpPr>
          <p:spPr>
            <a:xfrm>
              <a:off x="44511" y="4577847"/>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Feet Bones - Very Ugly.</a:t>
              </a:r>
              <a:endParaRPr lang="en-US" dirty="0">
                <a:solidFill>
                  <a:srgbClr val="FFFF00"/>
                </a:solidFill>
                <a:latin typeface="Scooby Doo"/>
                <a:cs typeface="Scooby Doo"/>
              </a:endParaRPr>
            </a:p>
          </p:txBody>
        </p:sp>
        <p:cxnSp>
          <p:nvCxnSpPr>
            <p:cNvPr id="37" name="Straight Arrow Connector 36"/>
            <p:cNvCxnSpPr/>
            <p:nvPr/>
          </p:nvCxnSpPr>
          <p:spPr>
            <a:xfrm>
              <a:off x="2596550" y="4804474"/>
              <a:ext cx="1115254" cy="1588"/>
            </a:xfrm>
            <a:prstGeom prst="straightConnector1">
              <a:avLst/>
            </a:prstGeom>
            <a:ln>
              <a:solidFill>
                <a:schemeClr val="bg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sp>
        <p:nvSpPr>
          <p:cNvPr id="40" name="TextBox 39"/>
          <p:cNvSpPr txBox="1"/>
          <p:nvPr/>
        </p:nvSpPr>
        <p:spPr>
          <a:xfrm>
            <a:off x="5946140" y="162462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Arm Bone - Broken.</a:t>
            </a:r>
            <a:endParaRPr lang="en-US" dirty="0">
              <a:solidFill>
                <a:srgbClr val="FFFF00"/>
              </a:solidFill>
              <a:latin typeface="Scooby Doo"/>
              <a:cs typeface="Scooby Doo"/>
            </a:endParaRPr>
          </a:p>
        </p:txBody>
      </p:sp>
      <p:sp>
        <p:nvSpPr>
          <p:cNvPr id="41" name="TextBox 40"/>
          <p:cNvSpPr txBox="1"/>
          <p:nvPr/>
        </p:nvSpPr>
        <p:spPr>
          <a:xfrm>
            <a:off x="5946140" y="218726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Back Bone - Missing.</a:t>
            </a:r>
            <a:endParaRPr lang="en-US" dirty="0">
              <a:solidFill>
                <a:srgbClr val="FFFF00"/>
              </a:solidFill>
              <a:latin typeface="Scooby Doo"/>
              <a:cs typeface="Scooby Doo"/>
            </a:endParaRPr>
          </a:p>
        </p:txBody>
      </p:sp>
      <p:sp>
        <p:nvSpPr>
          <p:cNvPr id="42" name="TextBox 41"/>
          <p:cNvSpPr txBox="1"/>
          <p:nvPr/>
        </p:nvSpPr>
        <p:spPr>
          <a:xfrm>
            <a:off x="5946140" y="268530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Tail Bone - Extreme Wear.</a:t>
            </a:r>
            <a:endParaRPr lang="en-US" dirty="0">
              <a:solidFill>
                <a:srgbClr val="FFFF00"/>
              </a:solidFill>
              <a:latin typeface="Scooby Doo"/>
              <a:cs typeface="Scooby Doo"/>
            </a:endParaRPr>
          </a:p>
        </p:txBody>
      </p:sp>
      <p:sp>
        <p:nvSpPr>
          <p:cNvPr id="43" name="TextBox 42"/>
          <p:cNvSpPr txBox="1"/>
          <p:nvPr/>
        </p:nvSpPr>
        <p:spPr>
          <a:xfrm>
            <a:off x="5921240" y="3754033"/>
            <a:ext cx="3046273" cy="369332"/>
          </a:xfrm>
          <a:prstGeom prst="rect">
            <a:avLst/>
          </a:prstGeom>
          <a:noFill/>
        </p:spPr>
        <p:txBody>
          <a:bodyPr wrap="square" rtlCol="0">
            <a:spAutoFit/>
          </a:bodyPr>
          <a:lstStyle/>
          <a:p>
            <a:r>
              <a:rPr lang="en-US" dirty="0" smtClean="0">
                <a:solidFill>
                  <a:srgbClr val="FFFF00"/>
                </a:solidFill>
                <a:latin typeface="Scooby Doo"/>
                <a:cs typeface="Scooby Doo"/>
              </a:rPr>
              <a:t>Knee Joints - Stiff.</a:t>
            </a:r>
            <a:endParaRPr lang="en-US" dirty="0">
              <a:solidFill>
                <a:srgbClr val="FFFF00"/>
              </a:solidFill>
              <a:latin typeface="Scooby Doo"/>
              <a:cs typeface="Scooby Doo"/>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1632552"/>
            <a:ext cx="6463395" cy="1938992"/>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How then shall they call on Him in whom they have not believed? And how shall they believe in Him of whom they have not heard? And how shall they hear without a preacher? </a:t>
            </a:r>
            <a:r>
              <a:rPr lang="en-US" sz="2400" baseline="30000" dirty="0" smtClean="0">
                <a:solidFill>
                  <a:srgbClr val="FFFF00"/>
                </a:solidFill>
                <a:latin typeface="Gloucester MT Extra Condensed"/>
                <a:cs typeface="Gloucester MT Extra Condensed"/>
              </a:rPr>
              <a:t>15</a:t>
            </a:r>
            <a:r>
              <a:rPr lang="en-US" sz="2400" dirty="0" smtClean="0">
                <a:solidFill>
                  <a:srgbClr val="FFFF00"/>
                </a:solidFill>
                <a:latin typeface="Gloucester MT Extra Condensed"/>
                <a:cs typeface="Gloucester MT Extra Condensed"/>
              </a:rPr>
              <a:t> And how shall they preach unless they are sent? As it is written: “How beautiful are the feet of those who preach the gospel of peace, Who bring glad tidings of good things!”</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9067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Romans 10:14-15.</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WON’T SPREAD THE GOSPEL</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321591" y="2005056"/>
            <a:ext cx="6463395"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“Therefore whoever confesses Me before men, him I will also confess before My Father who is in heaven. 33 But whoever denies Me before men, him I will also deny before My Father who is in heaven.</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3690672"/>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Matthew 10:32-33.</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
        <p:nvSpPr>
          <p:cNvPr id="7" name="TextBox 6"/>
          <p:cNvSpPr txBox="1"/>
          <p:nvPr/>
        </p:nvSpPr>
        <p:spPr>
          <a:xfrm>
            <a:off x="507999" y="871975"/>
            <a:ext cx="5122334" cy="646331"/>
          </a:xfrm>
          <a:prstGeom prst="rect">
            <a:avLst/>
          </a:prstGeom>
          <a:noFill/>
        </p:spPr>
        <p:txBody>
          <a:bodyPr wrap="square" rtlCol="0">
            <a:spAutoFit/>
          </a:bodyPr>
          <a:lstStyle/>
          <a:p>
            <a:r>
              <a:rPr lang="en-US" sz="3600" dirty="0" smtClean="0">
                <a:solidFill>
                  <a:schemeClr val="tx2">
                    <a:lumMod val="40000"/>
                    <a:lumOff val="60000"/>
                  </a:schemeClr>
                </a:solidFill>
                <a:latin typeface="Gloucester MT Extra Condensed"/>
                <a:cs typeface="Gloucester MT Extra Condensed"/>
              </a:rPr>
              <a:t>WON’T SPREAD THE GOSPEL</a:t>
            </a:r>
            <a:endParaRPr lang="en-US" sz="3600" dirty="0">
              <a:solidFill>
                <a:schemeClr val="tx2">
                  <a:lumMod val="40000"/>
                  <a:lumOff val="60000"/>
                </a:schemeClr>
              </a:solidFill>
              <a:latin typeface="Gloucester MT Extra Condensed"/>
              <a:cs typeface="Gloucester MT Extra Condensed"/>
            </a:endParaRPr>
          </a:p>
        </p:txBody>
      </p:sp>
    </p:spTree>
  </p:cSld>
  <p:clrMapOvr>
    <a:masterClrMapping/>
  </p:clrMapOvr>
  <p:transition spd="med">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grpSp>
        <p:nvGrpSpPr>
          <p:cNvPr id="2" name="Group 9"/>
          <p:cNvGrpSpPr/>
          <p:nvPr/>
        </p:nvGrpSpPr>
        <p:grpSpPr>
          <a:xfrm>
            <a:off x="3154177" y="388536"/>
            <a:ext cx="2558849" cy="4823227"/>
            <a:chOff x="3154177" y="388536"/>
            <a:chExt cx="2558849" cy="4823227"/>
          </a:xfrm>
        </p:grpSpPr>
        <p:pic>
          <p:nvPicPr>
            <p:cNvPr id="8" name="Picture 7" descr="skeleton6.jpg"/>
            <p:cNvPicPr>
              <a:picLocks noChangeAspect="1"/>
            </p:cNvPicPr>
            <p:nvPr/>
          </p:nvPicPr>
          <p:blipFill>
            <a:blip r:embed="rId2"/>
            <a:srcRect l="30656" t="14427"/>
            <a:stretch>
              <a:fillRect/>
            </a:stretch>
          </p:blipFill>
          <p:spPr>
            <a:xfrm>
              <a:off x="3154177" y="1294899"/>
              <a:ext cx="2558849" cy="3916864"/>
            </a:xfrm>
            <a:prstGeom prst="rect">
              <a:avLst/>
            </a:prstGeom>
          </p:spPr>
        </p:pic>
        <p:pic>
          <p:nvPicPr>
            <p:cNvPr id="9" name="Picture 8" descr="skeleton6.jpg"/>
            <p:cNvPicPr>
              <a:picLocks noChangeAspect="1"/>
            </p:cNvPicPr>
            <p:nvPr/>
          </p:nvPicPr>
          <p:blipFill>
            <a:blip r:embed="rId2"/>
            <a:srcRect l="57486" r="19120" b="84732"/>
            <a:stretch>
              <a:fillRect/>
            </a:stretch>
          </p:blipFill>
          <p:spPr>
            <a:xfrm>
              <a:off x="3926120" y="388536"/>
              <a:ext cx="1283636" cy="1039173"/>
            </a:xfrm>
            <a:prstGeom prst="rect">
              <a:avLst/>
            </a:prstGeom>
          </p:spPr>
        </p:pic>
      </p:grpSp>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11" name="TextBox 10"/>
          <p:cNvSpPr txBox="1"/>
          <p:nvPr/>
        </p:nvSpPr>
        <p:spPr>
          <a:xfrm>
            <a:off x="49820" y="620487"/>
            <a:ext cx="2531644" cy="369332"/>
          </a:xfrm>
          <a:prstGeom prst="rect">
            <a:avLst/>
          </a:prstGeom>
          <a:noFill/>
        </p:spPr>
        <p:txBody>
          <a:bodyPr wrap="square" rtlCol="0">
            <a:spAutoFit/>
          </a:bodyPr>
          <a:lstStyle/>
          <a:p>
            <a:r>
              <a:rPr lang="en-US" dirty="0" smtClean="0">
                <a:solidFill>
                  <a:srgbClr val="FFFF00"/>
                </a:solidFill>
                <a:latin typeface="Scooby Doo"/>
                <a:cs typeface="Scooby Doo"/>
              </a:rPr>
              <a:t>Skull Bone - Too Big.</a:t>
            </a:r>
            <a:endParaRPr lang="en-US" dirty="0">
              <a:solidFill>
                <a:srgbClr val="FFFF00"/>
              </a:solidFill>
              <a:latin typeface="Scooby Doo"/>
              <a:cs typeface="Scooby Doo"/>
            </a:endParaRPr>
          </a:p>
        </p:txBody>
      </p:sp>
      <p:sp>
        <p:nvSpPr>
          <p:cNvPr id="17" name="TextBox 16"/>
          <p:cNvSpPr txBox="1"/>
          <p:nvPr/>
        </p:nvSpPr>
        <p:spPr>
          <a:xfrm>
            <a:off x="41519" y="1020960"/>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Nose Bone - Extreme Wear.</a:t>
            </a:r>
            <a:endParaRPr lang="en-US" dirty="0">
              <a:solidFill>
                <a:srgbClr val="FFFF00"/>
              </a:solidFill>
              <a:latin typeface="Scooby Doo"/>
              <a:cs typeface="Scooby Doo"/>
            </a:endParaRPr>
          </a:p>
        </p:txBody>
      </p:sp>
      <p:sp>
        <p:nvSpPr>
          <p:cNvPr id="20" name="TextBox 19"/>
          <p:cNvSpPr txBox="1"/>
          <p:nvPr/>
        </p:nvSpPr>
        <p:spPr>
          <a:xfrm>
            <a:off x="49820" y="168380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Chest Bones - signs of </a:t>
            </a:r>
            <a:r>
              <a:rPr lang="en-US" dirty="0" err="1" smtClean="0">
                <a:solidFill>
                  <a:srgbClr val="FFFF00"/>
                </a:solidFill>
                <a:latin typeface="Scooby Doo"/>
                <a:cs typeface="Scooby Doo"/>
              </a:rPr>
              <a:t>t.b</a:t>
            </a:r>
            <a:r>
              <a:rPr lang="en-US" dirty="0" smtClean="0">
                <a:solidFill>
                  <a:srgbClr val="FFFF00"/>
                </a:solidFill>
                <a:latin typeface="Scooby Doo"/>
                <a:cs typeface="Scooby Doo"/>
              </a:rPr>
              <a:t>.</a:t>
            </a:r>
            <a:endParaRPr lang="en-US" dirty="0">
              <a:solidFill>
                <a:srgbClr val="FFFF00"/>
              </a:solidFill>
              <a:latin typeface="Scooby Doo"/>
              <a:cs typeface="Scooby Doo"/>
            </a:endParaRPr>
          </a:p>
        </p:txBody>
      </p:sp>
      <p:sp>
        <p:nvSpPr>
          <p:cNvPr id="23" name="TextBox 22"/>
          <p:cNvSpPr txBox="1"/>
          <p:nvPr/>
        </p:nvSpPr>
        <p:spPr>
          <a:xfrm>
            <a:off x="33211" y="2685304"/>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Finger bones - Extreme Wear.</a:t>
            </a:r>
            <a:endParaRPr lang="en-US" dirty="0">
              <a:solidFill>
                <a:srgbClr val="FFFF00"/>
              </a:solidFill>
              <a:latin typeface="Scooby Doo"/>
              <a:cs typeface="Scooby Doo"/>
            </a:endParaRPr>
          </a:p>
        </p:txBody>
      </p:sp>
      <p:sp>
        <p:nvSpPr>
          <p:cNvPr id="27" name="TextBox 26"/>
          <p:cNvSpPr txBox="1"/>
          <p:nvPr/>
        </p:nvSpPr>
        <p:spPr>
          <a:xfrm>
            <a:off x="33211" y="3399157"/>
            <a:ext cx="3837809" cy="369332"/>
          </a:xfrm>
          <a:prstGeom prst="rect">
            <a:avLst/>
          </a:prstGeom>
          <a:noFill/>
        </p:spPr>
        <p:txBody>
          <a:bodyPr wrap="square" rtlCol="0">
            <a:spAutoFit/>
          </a:bodyPr>
          <a:lstStyle/>
          <a:p>
            <a:r>
              <a:rPr lang="en-US" dirty="0" smtClean="0">
                <a:solidFill>
                  <a:srgbClr val="FFFF00"/>
                </a:solidFill>
                <a:latin typeface="Scooby Doo"/>
                <a:cs typeface="Scooby Doo"/>
              </a:rPr>
              <a:t>Hip Bone - Out of Joint.</a:t>
            </a:r>
            <a:endParaRPr lang="en-US" dirty="0">
              <a:solidFill>
                <a:srgbClr val="FFFF00"/>
              </a:solidFill>
              <a:latin typeface="Scooby Doo"/>
              <a:cs typeface="Scooby Doo"/>
            </a:endParaRPr>
          </a:p>
        </p:txBody>
      </p:sp>
      <p:sp>
        <p:nvSpPr>
          <p:cNvPr id="28" name="TextBox 27"/>
          <p:cNvSpPr txBox="1"/>
          <p:nvPr/>
        </p:nvSpPr>
        <p:spPr>
          <a:xfrm>
            <a:off x="49820" y="3938699"/>
            <a:ext cx="3837809" cy="369332"/>
          </a:xfrm>
          <a:prstGeom prst="rect">
            <a:avLst/>
          </a:prstGeom>
          <a:noFill/>
        </p:spPr>
        <p:txBody>
          <a:bodyPr wrap="square" rtlCol="0">
            <a:spAutoFit/>
          </a:bodyPr>
          <a:lstStyle/>
          <a:p>
            <a:r>
              <a:rPr lang="en-US" dirty="0" smtClean="0">
                <a:solidFill>
                  <a:srgbClr val="FFFF00"/>
                </a:solidFill>
                <a:latin typeface="Scooby Doo"/>
                <a:cs typeface="Scooby Doo"/>
              </a:rPr>
              <a:t>Rotten Bones.</a:t>
            </a:r>
            <a:endParaRPr lang="en-US" dirty="0">
              <a:solidFill>
                <a:srgbClr val="FFFF00"/>
              </a:solidFill>
              <a:latin typeface="Scooby Doo"/>
              <a:cs typeface="Scooby Doo"/>
            </a:endParaRPr>
          </a:p>
        </p:txBody>
      </p:sp>
      <p:sp>
        <p:nvSpPr>
          <p:cNvPr id="29" name="TextBox 28"/>
          <p:cNvSpPr txBox="1"/>
          <p:nvPr/>
        </p:nvSpPr>
        <p:spPr>
          <a:xfrm>
            <a:off x="44511" y="4577847"/>
            <a:ext cx="3837809" cy="369332"/>
          </a:xfrm>
          <a:prstGeom prst="rect">
            <a:avLst/>
          </a:prstGeom>
          <a:noFill/>
        </p:spPr>
        <p:txBody>
          <a:bodyPr wrap="square" rtlCol="0">
            <a:spAutoFit/>
          </a:bodyPr>
          <a:lstStyle/>
          <a:p>
            <a:r>
              <a:rPr lang="en-US" dirty="0" smtClean="0">
                <a:solidFill>
                  <a:srgbClr val="FFFF00"/>
                </a:solidFill>
                <a:latin typeface="Scooby Doo"/>
                <a:cs typeface="Scooby Doo"/>
              </a:rPr>
              <a:t>Feet Bones - Very Ugly.</a:t>
            </a:r>
            <a:endParaRPr lang="en-US" dirty="0">
              <a:solidFill>
                <a:srgbClr val="FFFF00"/>
              </a:solidFill>
              <a:latin typeface="Scooby Doo"/>
              <a:cs typeface="Scooby Doo"/>
            </a:endParaRPr>
          </a:p>
        </p:txBody>
      </p:sp>
      <p:sp>
        <p:nvSpPr>
          <p:cNvPr id="38" name="TextBox 37"/>
          <p:cNvSpPr txBox="1"/>
          <p:nvPr/>
        </p:nvSpPr>
        <p:spPr>
          <a:xfrm>
            <a:off x="5921240" y="603895"/>
            <a:ext cx="3046273" cy="369332"/>
          </a:xfrm>
          <a:prstGeom prst="rect">
            <a:avLst/>
          </a:prstGeom>
          <a:noFill/>
        </p:spPr>
        <p:txBody>
          <a:bodyPr wrap="square" rtlCol="0">
            <a:spAutoFit/>
          </a:bodyPr>
          <a:lstStyle/>
          <a:p>
            <a:r>
              <a:rPr lang="en-US" dirty="0" smtClean="0">
                <a:solidFill>
                  <a:srgbClr val="FFFF00"/>
                </a:solidFill>
                <a:latin typeface="Scooby Doo"/>
                <a:cs typeface="Scooby Doo"/>
              </a:rPr>
              <a:t>Jaw Bone - Extreme Wear.</a:t>
            </a:r>
            <a:endParaRPr lang="en-US" dirty="0">
              <a:solidFill>
                <a:srgbClr val="FFFF00"/>
              </a:solidFill>
              <a:latin typeface="Scooby Doo"/>
              <a:cs typeface="Scooby Doo"/>
            </a:endParaRPr>
          </a:p>
        </p:txBody>
      </p:sp>
      <p:sp>
        <p:nvSpPr>
          <p:cNvPr id="39" name="TextBox 38"/>
          <p:cNvSpPr txBox="1"/>
          <p:nvPr/>
        </p:nvSpPr>
        <p:spPr>
          <a:xfrm>
            <a:off x="5921240" y="1058377"/>
            <a:ext cx="3046273" cy="369332"/>
          </a:xfrm>
          <a:prstGeom prst="rect">
            <a:avLst/>
          </a:prstGeom>
          <a:noFill/>
        </p:spPr>
        <p:txBody>
          <a:bodyPr wrap="square" rtlCol="0">
            <a:spAutoFit/>
          </a:bodyPr>
          <a:lstStyle/>
          <a:p>
            <a:r>
              <a:rPr lang="en-US" dirty="0" smtClean="0">
                <a:solidFill>
                  <a:srgbClr val="FFFF00"/>
                </a:solidFill>
                <a:latin typeface="Scooby Doo"/>
                <a:cs typeface="Scooby Doo"/>
              </a:rPr>
              <a:t>Neck Bone - Stiff.</a:t>
            </a:r>
            <a:endParaRPr lang="en-US" dirty="0">
              <a:solidFill>
                <a:srgbClr val="FFFF00"/>
              </a:solidFill>
              <a:latin typeface="Scooby Doo"/>
              <a:cs typeface="Scooby Doo"/>
            </a:endParaRPr>
          </a:p>
        </p:txBody>
      </p:sp>
      <p:sp>
        <p:nvSpPr>
          <p:cNvPr id="40" name="TextBox 39"/>
          <p:cNvSpPr txBox="1"/>
          <p:nvPr/>
        </p:nvSpPr>
        <p:spPr>
          <a:xfrm>
            <a:off x="5946140" y="1624629"/>
            <a:ext cx="3046273" cy="369332"/>
          </a:xfrm>
          <a:prstGeom prst="rect">
            <a:avLst/>
          </a:prstGeom>
          <a:noFill/>
        </p:spPr>
        <p:txBody>
          <a:bodyPr wrap="square" rtlCol="0">
            <a:spAutoFit/>
          </a:bodyPr>
          <a:lstStyle/>
          <a:p>
            <a:r>
              <a:rPr lang="en-US" dirty="0" smtClean="0">
                <a:solidFill>
                  <a:srgbClr val="FFFF00"/>
                </a:solidFill>
                <a:latin typeface="Scooby Doo"/>
                <a:cs typeface="Scooby Doo"/>
              </a:rPr>
              <a:t>Arm Bone - Broken.</a:t>
            </a:r>
            <a:endParaRPr lang="en-US" dirty="0">
              <a:solidFill>
                <a:srgbClr val="FFFF00"/>
              </a:solidFill>
              <a:latin typeface="Scooby Doo"/>
              <a:cs typeface="Scooby Doo"/>
            </a:endParaRPr>
          </a:p>
        </p:txBody>
      </p:sp>
      <p:sp>
        <p:nvSpPr>
          <p:cNvPr id="41" name="TextBox 40"/>
          <p:cNvSpPr txBox="1"/>
          <p:nvPr/>
        </p:nvSpPr>
        <p:spPr>
          <a:xfrm>
            <a:off x="5946140" y="218726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Back Bone - Missing.</a:t>
            </a:r>
            <a:endParaRPr lang="en-US" dirty="0">
              <a:solidFill>
                <a:srgbClr val="FFFF00"/>
              </a:solidFill>
              <a:latin typeface="Scooby Doo"/>
              <a:cs typeface="Scooby Doo"/>
            </a:endParaRPr>
          </a:p>
        </p:txBody>
      </p:sp>
      <p:sp>
        <p:nvSpPr>
          <p:cNvPr id="42" name="TextBox 41"/>
          <p:cNvSpPr txBox="1"/>
          <p:nvPr/>
        </p:nvSpPr>
        <p:spPr>
          <a:xfrm>
            <a:off x="5946140" y="2685304"/>
            <a:ext cx="3046273" cy="369332"/>
          </a:xfrm>
          <a:prstGeom prst="rect">
            <a:avLst/>
          </a:prstGeom>
          <a:noFill/>
        </p:spPr>
        <p:txBody>
          <a:bodyPr wrap="square" rtlCol="0">
            <a:spAutoFit/>
          </a:bodyPr>
          <a:lstStyle/>
          <a:p>
            <a:r>
              <a:rPr lang="en-US" dirty="0" smtClean="0">
                <a:solidFill>
                  <a:srgbClr val="FFFF00"/>
                </a:solidFill>
                <a:latin typeface="Scooby Doo"/>
                <a:cs typeface="Scooby Doo"/>
              </a:rPr>
              <a:t>Tail Bone - Extreme Wear.</a:t>
            </a:r>
            <a:endParaRPr lang="en-US" dirty="0">
              <a:solidFill>
                <a:srgbClr val="FFFF00"/>
              </a:solidFill>
              <a:latin typeface="Scooby Doo"/>
              <a:cs typeface="Scooby Doo"/>
            </a:endParaRPr>
          </a:p>
        </p:txBody>
      </p:sp>
      <p:sp>
        <p:nvSpPr>
          <p:cNvPr id="43" name="TextBox 42"/>
          <p:cNvSpPr txBox="1"/>
          <p:nvPr/>
        </p:nvSpPr>
        <p:spPr>
          <a:xfrm>
            <a:off x="5921240" y="3754033"/>
            <a:ext cx="3046273" cy="369332"/>
          </a:xfrm>
          <a:prstGeom prst="rect">
            <a:avLst/>
          </a:prstGeom>
          <a:noFill/>
        </p:spPr>
        <p:txBody>
          <a:bodyPr wrap="square" rtlCol="0">
            <a:spAutoFit/>
          </a:bodyPr>
          <a:lstStyle/>
          <a:p>
            <a:r>
              <a:rPr lang="en-US" dirty="0" smtClean="0">
                <a:solidFill>
                  <a:srgbClr val="FFFF00"/>
                </a:solidFill>
                <a:latin typeface="Scooby Doo"/>
                <a:cs typeface="Scooby Doo"/>
              </a:rPr>
              <a:t>Knee Joints - Stiff.</a:t>
            </a:r>
            <a:endParaRPr lang="en-US" dirty="0">
              <a:solidFill>
                <a:srgbClr val="FFFF00"/>
              </a:solidFill>
              <a:latin typeface="Scooby Doo"/>
              <a:cs typeface="Scooby Doo"/>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290616" y="1858571"/>
            <a:ext cx="6463395" cy="830997"/>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Blessed are those who hunger and thirst for righteousness,  For they shall be filled.</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2911800"/>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Matthew 5:6.</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764041" y="888021"/>
            <a:ext cx="6839026" cy="1200328"/>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Possible causes of death:</a:t>
            </a:r>
          </a:p>
          <a:p>
            <a:pPr indent="-457200">
              <a:buFont typeface="Arial"/>
              <a:buChar char="•"/>
            </a:pPr>
            <a:r>
              <a:rPr lang="en-US" sz="2400" dirty="0" smtClean="0">
                <a:solidFill>
                  <a:srgbClr val="FFFF00"/>
                </a:solidFill>
                <a:latin typeface="Gloucester MT Extra Condensed"/>
                <a:cs typeface="Gloucester MT Extra Condensed"/>
              </a:rPr>
              <a:t>Starvation.  1 Peter 2:2; Hebrews 5:12-14; Matthew 5:6.</a:t>
            </a:r>
          </a:p>
          <a:p>
            <a:pPr marL="457200" indent="-457200">
              <a:buFont typeface="Arial"/>
              <a:buChar char="•"/>
            </a:pPr>
            <a:r>
              <a:rPr lang="en-US" sz="2400" dirty="0" smtClean="0">
                <a:solidFill>
                  <a:srgbClr val="FFFF00"/>
                </a:solidFill>
                <a:latin typeface="Gloucester MT Extra Condensed"/>
                <a:cs typeface="Gloucester MT Extra Condensed"/>
              </a:rPr>
              <a:t>Spiritual Diabetes.  Isaiah 30:9-10; Jeremiah 6:14; 2 Timothy 4:3-4.</a:t>
            </a:r>
          </a:p>
        </p:txBody>
      </p:sp>
      <p:pic>
        <p:nvPicPr>
          <p:cNvPr id="34" name="Picture 33" descr="tombstone2.png"/>
          <p:cNvPicPr>
            <a:picLocks noChangeAspect="1"/>
          </p:cNvPicPr>
          <p:nvPr/>
        </p:nvPicPr>
        <p:blipFill>
          <a:blip r:embed="rId2"/>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xEl>
                                              <p:pRg st="2" end="2"/>
                                            </p:txEl>
                                          </p:spTgt>
                                        </p:tgtEl>
                                        <p:attrNameLst>
                                          <p:attrName>style.visibility</p:attrName>
                                        </p:attrNameLst>
                                      </p:cBhvr>
                                      <p:to>
                                        <p:strVal val="visible"/>
                                      </p:to>
                                    </p:set>
                                    <p:animEffect transition="in" filter="fade">
                                      <p:cBhvr>
                                        <p:cTn id="7" dur="2000"/>
                                        <p:tgtEl>
                                          <p:spTgt spid="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uiExpand="1" build="p" bldLvl="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398420" y="-74723"/>
            <a:ext cx="8391770" cy="584776"/>
          </a:xfrm>
          <a:prstGeom prst="rect">
            <a:avLst/>
          </a:prstGeom>
          <a:noFill/>
        </p:spPr>
        <p:txBody>
          <a:bodyPr wrap="square" rtlCol="0">
            <a:spAutoFit/>
          </a:bodyPr>
          <a:lstStyle/>
          <a:p>
            <a:pPr algn="ctr"/>
            <a:r>
              <a:rPr lang="en-US" sz="3200" dirty="0" smtClean="0">
                <a:solidFill>
                  <a:schemeClr val="bg1"/>
                </a:solidFill>
                <a:latin typeface="BoneHymie"/>
                <a:cs typeface="BoneHymie"/>
              </a:rPr>
              <a:t>AUTOPSY ON A DEAD CHURCH MEMBER</a:t>
            </a:r>
            <a:endParaRPr lang="en-US" sz="3200" dirty="0">
              <a:solidFill>
                <a:schemeClr val="bg1"/>
              </a:solidFill>
              <a:latin typeface="BoneHymie"/>
              <a:cs typeface="BoneHymie"/>
            </a:endParaRPr>
          </a:p>
        </p:txBody>
      </p:sp>
      <p:sp>
        <p:nvSpPr>
          <p:cNvPr id="31" name="TextBox 30"/>
          <p:cNvSpPr txBox="1"/>
          <p:nvPr/>
        </p:nvSpPr>
        <p:spPr>
          <a:xfrm>
            <a:off x="1290616" y="990499"/>
            <a:ext cx="6463395" cy="1569660"/>
          </a:xfrm>
          <a:prstGeom prst="rect">
            <a:avLst/>
          </a:prstGeom>
          <a:noFill/>
        </p:spPr>
        <p:txBody>
          <a:bodyPr wrap="square" rtlCol="0">
            <a:spAutoFit/>
          </a:bodyPr>
          <a:lstStyle/>
          <a:p>
            <a:r>
              <a:rPr lang="en-US" sz="2400" dirty="0" smtClean="0">
                <a:solidFill>
                  <a:srgbClr val="FFFF00"/>
                </a:solidFill>
                <a:latin typeface="Gloucester MT Extra Condensed"/>
                <a:cs typeface="Gloucester MT Extra Condensed"/>
              </a:rPr>
              <a:t>That this is a rebellious people, Lying children, Children who will not hear the law of the Lord; </a:t>
            </a:r>
            <a:r>
              <a:rPr lang="en-US" sz="2400" baseline="30000" dirty="0" smtClean="0">
                <a:solidFill>
                  <a:srgbClr val="FFFF00"/>
                </a:solidFill>
                <a:latin typeface="Gloucester MT Extra Condensed"/>
                <a:cs typeface="Gloucester MT Extra Condensed"/>
              </a:rPr>
              <a:t>10</a:t>
            </a:r>
            <a:r>
              <a:rPr lang="en-US" sz="2400" dirty="0" smtClean="0">
                <a:solidFill>
                  <a:srgbClr val="FFFF00"/>
                </a:solidFill>
                <a:latin typeface="Gloucester MT Extra Condensed"/>
                <a:cs typeface="Gloucester MT Extra Condensed"/>
              </a:rPr>
              <a:t> Who say to the seers, Do not see,” And to the prophets, “Do not prophesy to us right things; Speak to us smooth things, prophesy deceits.</a:t>
            </a:r>
            <a:endParaRPr lang="en-US" sz="2400" dirty="0">
              <a:solidFill>
                <a:srgbClr val="FFFF00"/>
              </a:solidFill>
              <a:latin typeface="Gloucester MT Extra Condensed"/>
              <a:cs typeface="Gloucester MT Extra Condensed"/>
            </a:endParaRPr>
          </a:p>
        </p:txBody>
      </p:sp>
      <p:sp>
        <p:nvSpPr>
          <p:cNvPr id="32" name="TextBox 31"/>
          <p:cNvSpPr txBox="1"/>
          <p:nvPr/>
        </p:nvSpPr>
        <p:spPr>
          <a:xfrm>
            <a:off x="3995743" y="2911800"/>
            <a:ext cx="3789243" cy="646331"/>
          </a:xfrm>
          <a:prstGeom prst="rect">
            <a:avLst/>
          </a:prstGeom>
          <a:noFill/>
        </p:spPr>
        <p:txBody>
          <a:bodyPr wrap="square" rtlCol="0">
            <a:spAutoFit/>
          </a:bodyPr>
          <a:lstStyle/>
          <a:p>
            <a:pPr algn="r"/>
            <a:r>
              <a:rPr lang="en-US" sz="3600" dirty="0" smtClean="0">
                <a:solidFill>
                  <a:schemeClr val="tx2">
                    <a:lumMod val="40000"/>
                    <a:lumOff val="60000"/>
                  </a:schemeClr>
                </a:solidFill>
                <a:latin typeface="BlackJackRegular"/>
                <a:cs typeface="BlackJackRegular"/>
              </a:rPr>
              <a:t>Isaiah 30:9-10.</a:t>
            </a:r>
            <a:endParaRPr lang="en-US" sz="3600" dirty="0">
              <a:solidFill>
                <a:schemeClr val="tx2">
                  <a:lumMod val="40000"/>
                  <a:lumOff val="60000"/>
                </a:schemeClr>
              </a:solidFill>
              <a:latin typeface="BlackJackRegular"/>
              <a:cs typeface="BlackJackRegular"/>
            </a:endParaRPr>
          </a:p>
        </p:txBody>
      </p:sp>
      <p:pic>
        <p:nvPicPr>
          <p:cNvPr id="34" name="Picture 33" descr="tombstone2.png"/>
          <p:cNvPicPr>
            <a:picLocks noChangeAspect="1"/>
          </p:cNvPicPr>
          <p:nvPr/>
        </p:nvPicPr>
        <p:blipFill>
          <a:blip r:embed="rId3"/>
          <a:stretch>
            <a:fillRect/>
          </a:stretch>
        </p:blipFill>
        <p:spPr>
          <a:xfrm>
            <a:off x="398420" y="3551948"/>
            <a:ext cx="1429688" cy="1436187"/>
          </a:xfrm>
          <a:prstGeom prst="rect">
            <a:avLst/>
          </a:prstGeom>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1773</TotalTime>
  <Words>3636</Words>
  <Application>Microsoft Macintosh PowerPoint</Application>
  <PresentationFormat>Custom</PresentationFormat>
  <Paragraphs>358</Paragraphs>
  <Slides>65</Slides>
  <Notes>42</Notes>
  <HiddenSlides>0</HiddenSlides>
  <MMClips>0</MMClips>
  <ScaleCrop>false</ScaleCrop>
  <HeadingPairs>
    <vt:vector size="4" baseType="variant">
      <vt:variant>
        <vt:lpstr>Design Template</vt:lpstr>
      </vt:variant>
      <vt:variant>
        <vt:i4>1</vt:i4>
      </vt:variant>
      <vt:variant>
        <vt:lpstr>Slide Titles</vt:lpstr>
      </vt:variant>
      <vt:variant>
        <vt:i4>65</vt:i4>
      </vt:variant>
    </vt:vector>
  </HeadingPairs>
  <TitlesOfParts>
    <vt:vector size="6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Ralph Price</dc:creator>
  <cp:keywords/>
  <dc:description/>
  <cp:lastModifiedBy>Ralph Price</cp:lastModifiedBy>
  <cp:revision>16</cp:revision>
  <dcterms:created xsi:type="dcterms:W3CDTF">2012-09-04T17:19:42Z</dcterms:created>
  <dcterms:modified xsi:type="dcterms:W3CDTF">2012-09-05T22:53:13Z</dcterms:modified>
  <cp:category/>
</cp:coreProperties>
</file>