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2462" autoAdjust="0"/>
  </p:normalViewPr>
  <p:slideViewPr>
    <p:cSldViewPr snapToGrid="0">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458387A-58D0-49B8-8FFE-653BBF460D4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A5F383A9-1284-4454-8D59-2DAA99BAB9C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231566-F1F8-4204-8732-8AE405B2D63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594FE7-B588-46BF-A59E-0A71B6390B9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D78577C5-9AB6-492F-878B-F306D0A0ACB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A5C0A5-0657-4BC7-B76E-AB72C39F995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F8231F-CFBD-49D3-B632-C3AA3C732A3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9233D5-D54C-450C-8513-753BA1E8D82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6A2770-402E-410F-A875-EBBD8036B6A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603436-FF4F-4F59-9A98-5FE9958201F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D0623C-3EBF-4BD4-B678-6B7723E1DB5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5053DE-A14E-4510-8CF4-1337715EBE0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8B2694-4827-4CF0-A714-8C20052F77D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7415FE-A35E-4574-96A9-DFA936D3020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B10026-A6EE-4F67-8549-F596B05D32A7}"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68EED9-0DA9-4C45-BD45-68732421235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235060-0FFE-42F2-B273-331844592AA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151F5F-8087-4BCA-9E7B-EFFBCBA36B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E855ABA-4F7D-4F34-9EB5-97FF05722BE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1E47DD6-D18E-4ED6-ABC3-2C845EF0263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0666687-4E29-4D08-A878-EAAD8041180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6BD1F9-5E04-4CAD-A8C6-11C3BE56E82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422426-CA49-41E1-8F20-55237717763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9026087-796B-452A-BEBB-DB291A550BD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rgbClr val="FFFFFF"/>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SzPct val="100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00000"/>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E00CBE3-45A3-4520-BFFA-1D9BCD89801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p:txBody>
          <a:bodyPr/>
          <a:lstStyle/>
          <a:p>
            <a:r>
              <a:rPr lang="en-US" b="1" dirty="0">
                <a:solidFill>
                  <a:schemeClr val="tx1"/>
                </a:solidFill>
                <a:latin typeface="Verdana" pitchFamily="34" charset="0"/>
              </a:rPr>
              <a:t>The Tower of Babel</a:t>
            </a:r>
            <a:endParaRPr lang="en-US" dirty="0">
              <a:latin typeface="Verdana" pitchFamily="34" charset="0"/>
            </a:endParaRPr>
          </a:p>
        </p:txBody>
      </p:sp>
      <p:sp>
        <p:nvSpPr>
          <p:cNvPr id="54275" name="Rectangle 3"/>
          <p:cNvSpPr>
            <a:spLocks noGrp="1" noChangeArrowheads="1"/>
          </p:cNvSpPr>
          <p:nvPr>
            <p:ph type="subTitle" idx="1"/>
          </p:nvPr>
        </p:nvSpPr>
        <p:spPr/>
        <p:txBody>
          <a:bodyPr/>
          <a:lstStyle/>
          <a:p>
            <a:r>
              <a:rPr lang="en-US" b="1" dirty="0">
                <a:solidFill>
                  <a:schemeClr val="tx1"/>
                </a:solidFill>
                <a:latin typeface="Verdana" pitchFamily="34" charset="0"/>
              </a:rPr>
              <a:t>Genesis 11:1-9</a:t>
            </a:r>
            <a:endParaRPr lang="en-US" dirty="0">
              <a:latin typeface="Verdan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Verdana" pitchFamily="34" charset="0"/>
              </a:rPr>
              <a:t>II. The Intentions of Man</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Verdana" pitchFamily="34" charset="0"/>
              </a:rPr>
              <a:t>People </a:t>
            </a:r>
            <a:r>
              <a:rPr lang="en-US" dirty="0">
                <a:solidFill>
                  <a:schemeClr val="tx1"/>
                </a:solidFill>
                <a:latin typeface="Verdana" pitchFamily="34" charset="0"/>
              </a:rPr>
              <a:t>could not conceive of blessing and security coming as a result of </a:t>
            </a:r>
            <a:r>
              <a:rPr lang="en-US" dirty="0" smtClean="0">
                <a:solidFill>
                  <a:schemeClr val="tx1"/>
                </a:solidFill>
                <a:latin typeface="Verdana" pitchFamily="34" charset="0"/>
              </a:rPr>
              <a:t>dispersion</a:t>
            </a:r>
          </a:p>
          <a:p>
            <a:r>
              <a:rPr lang="en-US" dirty="0" smtClean="0">
                <a:latin typeface="Verdana" pitchFamily="34" charset="0"/>
              </a:rPr>
              <a:t>T</a:t>
            </a:r>
            <a:r>
              <a:rPr lang="en-US" dirty="0" smtClean="0">
                <a:solidFill>
                  <a:schemeClr val="tx1"/>
                </a:solidFill>
                <a:latin typeface="Verdana" pitchFamily="34" charset="0"/>
              </a:rPr>
              <a:t>hey </a:t>
            </a:r>
            <a:r>
              <a:rPr lang="en-US" dirty="0">
                <a:solidFill>
                  <a:schemeClr val="tx1"/>
                </a:solidFill>
                <a:latin typeface="Verdana" pitchFamily="34" charset="0"/>
              </a:rPr>
              <a:t>placed their faith in bricks and asphalt</a:t>
            </a:r>
            <a:endParaRPr lang="en-US" dirty="0">
              <a:latin typeface="Verdana" pitchFamily="34" charset="0"/>
            </a:endParaRPr>
          </a:p>
        </p:txBody>
      </p:sp>
      <p:pic>
        <p:nvPicPr>
          <p:cNvPr id="88066" name="Picture 2" descr="C:\Documents and Settings\PERKIA\My Documents\My Pictures\babel2.jpg"/>
          <p:cNvPicPr>
            <a:picLocks noChangeAspect="1" noChangeArrowheads="1"/>
          </p:cNvPicPr>
          <p:nvPr/>
        </p:nvPicPr>
        <p:blipFill>
          <a:blip r:embed="rId2" cstate="print"/>
          <a:srcRect/>
          <a:stretch>
            <a:fillRect/>
          </a:stretch>
        </p:blipFill>
        <p:spPr bwMode="auto">
          <a:xfrm>
            <a:off x="2447925" y="3618285"/>
            <a:ext cx="6696075" cy="323971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962775" cy="1143000"/>
          </a:xfrm>
        </p:spPr>
        <p:txBody>
          <a:bodyPr/>
          <a:lstStyle/>
          <a:p>
            <a:r>
              <a:rPr lang="en-US" b="1" dirty="0">
                <a:solidFill>
                  <a:schemeClr val="tx1"/>
                </a:solidFill>
                <a:latin typeface="Verdana" pitchFamily="34" charset="0"/>
              </a:rPr>
              <a:t>III. The Investigation of God</a:t>
            </a:r>
            <a:endParaRPr lang="en-US" dirty="0">
              <a:solidFill>
                <a:schemeClr val="tx1"/>
              </a:solidFill>
              <a:latin typeface="Verdana" pitchFamily="34" charset="0"/>
            </a:endParaRPr>
          </a:p>
        </p:txBody>
      </p:sp>
      <p:sp>
        <p:nvSpPr>
          <p:cNvPr id="3" name="Content Placeholder 2"/>
          <p:cNvSpPr>
            <a:spLocks noGrp="1"/>
          </p:cNvSpPr>
          <p:nvPr>
            <p:ph idx="1"/>
          </p:nvPr>
        </p:nvSpPr>
        <p:spPr/>
        <p:txBody>
          <a:bodyPr/>
          <a:lstStyle/>
          <a:p>
            <a:r>
              <a:rPr lang="en-US" dirty="0" smtClean="0">
                <a:latin typeface="Verdana" pitchFamily="34" charset="0"/>
              </a:rPr>
              <a:t>Genesis 11:5</a:t>
            </a:r>
          </a:p>
          <a:p>
            <a:r>
              <a:rPr lang="en-US" dirty="0" smtClean="0">
                <a:solidFill>
                  <a:schemeClr val="tx1"/>
                </a:solidFill>
                <a:latin typeface="Verdana" pitchFamily="34" charset="0"/>
              </a:rPr>
              <a:t>God </a:t>
            </a:r>
            <a:r>
              <a:rPr lang="en-US" dirty="0">
                <a:solidFill>
                  <a:schemeClr val="tx1"/>
                </a:solidFill>
                <a:latin typeface="Verdana" pitchFamily="34" charset="0"/>
              </a:rPr>
              <a:t>considered this event as a rebellion of all </a:t>
            </a:r>
            <a:r>
              <a:rPr lang="en-US" dirty="0" smtClean="0">
                <a:solidFill>
                  <a:schemeClr val="tx1"/>
                </a:solidFill>
                <a:latin typeface="Verdana" pitchFamily="34" charset="0"/>
              </a:rPr>
              <a:t>mankind</a:t>
            </a:r>
          </a:p>
          <a:p>
            <a:r>
              <a:rPr lang="en-US" dirty="0" smtClean="0">
                <a:solidFill>
                  <a:schemeClr val="tx1"/>
                </a:solidFill>
                <a:latin typeface="Verdana" pitchFamily="34" charset="0"/>
              </a:rPr>
              <a:t>Appearance </a:t>
            </a:r>
            <a:r>
              <a:rPr lang="en-US" dirty="0">
                <a:solidFill>
                  <a:schemeClr val="tx1"/>
                </a:solidFill>
                <a:latin typeface="Verdana" pitchFamily="34" charset="0"/>
              </a:rPr>
              <a:t>that God has let a situation get nearly out of </a:t>
            </a:r>
            <a:r>
              <a:rPr lang="en-US" dirty="0" smtClean="0">
                <a:solidFill>
                  <a:schemeClr val="tx1"/>
                </a:solidFill>
                <a:latin typeface="Verdana" pitchFamily="34" charset="0"/>
              </a:rPr>
              <a:t>control</a:t>
            </a:r>
            <a:endParaRPr lang="en-US" dirty="0">
              <a:latin typeface="Verdana" pitchFamily="34" charset="0"/>
            </a:endParaRPr>
          </a:p>
        </p:txBody>
      </p:sp>
      <p:pic>
        <p:nvPicPr>
          <p:cNvPr id="89093" name="Picture 5" descr="C:\Documents and Settings\PERKIA\My Documents\My Pictures\stdas0259.jpg"/>
          <p:cNvPicPr>
            <a:picLocks noChangeAspect="1" noChangeArrowheads="1"/>
          </p:cNvPicPr>
          <p:nvPr/>
        </p:nvPicPr>
        <p:blipFill>
          <a:blip r:embed="rId2" cstate="print"/>
          <a:srcRect/>
          <a:stretch>
            <a:fillRect/>
          </a:stretch>
        </p:blipFill>
        <p:spPr bwMode="auto">
          <a:xfrm>
            <a:off x="2431915" y="3608962"/>
            <a:ext cx="6712085" cy="324903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388" y="274638"/>
            <a:ext cx="7062787" cy="1143000"/>
          </a:xfrm>
        </p:spPr>
        <p:txBody>
          <a:bodyPr/>
          <a:lstStyle/>
          <a:p>
            <a:r>
              <a:rPr lang="en-US" b="1" dirty="0" smtClean="0">
                <a:solidFill>
                  <a:schemeClr val="tx1"/>
                </a:solidFill>
                <a:latin typeface="Verdana" pitchFamily="34" charset="0"/>
              </a:rPr>
              <a:t>III. The Investigation of God</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Verdana" pitchFamily="34" charset="0"/>
              </a:rPr>
              <a:t>Man’s </a:t>
            </a:r>
            <a:r>
              <a:rPr lang="en-US" dirty="0">
                <a:solidFill>
                  <a:schemeClr val="tx1"/>
                </a:solidFill>
                <a:latin typeface="Verdana" pitchFamily="34" charset="0"/>
              </a:rPr>
              <a:t>thoughts and efforts, no matter how lofty, are insignificant to </a:t>
            </a:r>
            <a:r>
              <a:rPr lang="en-US" dirty="0" smtClean="0">
                <a:solidFill>
                  <a:schemeClr val="tx1"/>
                </a:solidFill>
                <a:latin typeface="Verdana" pitchFamily="34" charset="0"/>
              </a:rPr>
              <a:t>God</a:t>
            </a:r>
          </a:p>
          <a:p>
            <a:r>
              <a:rPr lang="en-US" dirty="0" smtClean="0">
                <a:solidFill>
                  <a:schemeClr val="tx1"/>
                </a:solidFill>
                <a:latin typeface="Verdana" pitchFamily="34" charset="0"/>
              </a:rPr>
              <a:t>The </a:t>
            </a:r>
            <a:r>
              <a:rPr lang="en-US" dirty="0">
                <a:solidFill>
                  <a:schemeClr val="tx1"/>
                </a:solidFill>
                <a:latin typeface="Verdana" pitchFamily="34" charset="0"/>
              </a:rPr>
              <a:t>tower </a:t>
            </a:r>
            <a:r>
              <a:rPr lang="en-US" dirty="0" smtClean="0">
                <a:solidFill>
                  <a:schemeClr val="tx1"/>
                </a:solidFill>
                <a:latin typeface="Verdana" pitchFamily="34" charset="0"/>
              </a:rPr>
              <a:t>may seem </a:t>
            </a:r>
            <a:r>
              <a:rPr lang="en-US" dirty="0">
                <a:solidFill>
                  <a:schemeClr val="tx1"/>
                </a:solidFill>
                <a:latin typeface="Verdana" pitchFamily="34" charset="0"/>
              </a:rPr>
              <a:t>to pierce the clouds, </a:t>
            </a:r>
            <a:r>
              <a:rPr lang="en-US" dirty="0" smtClean="0">
                <a:solidFill>
                  <a:schemeClr val="tx1"/>
                </a:solidFill>
                <a:latin typeface="Verdana" pitchFamily="34" charset="0"/>
              </a:rPr>
              <a:t>but to </a:t>
            </a:r>
            <a:r>
              <a:rPr lang="en-US" dirty="0">
                <a:solidFill>
                  <a:schemeClr val="tx1"/>
                </a:solidFill>
                <a:latin typeface="Verdana" pitchFamily="34" charset="0"/>
              </a:rPr>
              <a:t>the </a:t>
            </a:r>
            <a:r>
              <a:rPr lang="en-US" dirty="0" smtClean="0">
                <a:solidFill>
                  <a:schemeClr val="tx1"/>
                </a:solidFill>
                <a:latin typeface="Verdana" pitchFamily="34" charset="0"/>
              </a:rPr>
              <a:t>almighty </a:t>
            </a:r>
            <a:r>
              <a:rPr lang="en-US" dirty="0">
                <a:solidFill>
                  <a:schemeClr val="tx1"/>
                </a:solidFill>
                <a:latin typeface="Verdana" pitchFamily="34" charset="0"/>
              </a:rPr>
              <a:t>God it was a barely visible dot on the earth</a:t>
            </a:r>
            <a:endParaRPr lang="en-US" dirty="0">
              <a:latin typeface="Verdana" pitchFamily="34" charset="0"/>
            </a:endParaRPr>
          </a:p>
        </p:txBody>
      </p:sp>
      <p:pic>
        <p:nvPicPr>
          <p:cNvPr id="90114" name="Picture 2" descr="C:\Documents and Settings\PERKIA\My Documents\My Pictures\tower_of_babel1.gif"/>
          <p:cNvPicPr>
            <a:picLocks noChangeAspect="1" noChangeArrowheads="1"/>
          </p:cNvPicPr>
          <p:nvPr/>
        </p:nvPicPr>
        <p:blipFill>
          <a:blip r:embed="rId2" cstate="print"/>
          <a:srcRect/>
          <a:stretch>
            <a:fillRect/>
          </a:stretch>
        </p:blipFill>
        <p:spPr bwMode="auto">
          <a:xfrm>
            <a:off x="2461099" y="3880714"/>
            <a:ext cx="6682902" cy="297728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738" y="274638"/>
            <a:ext cx="7691437" cy="1143000"/>
          </a:xfrm>
        </p:spPr>
        <p:txBody>
          <a:bodyPr/>
          <a:lstStyle/>
          <a:p>
            <a:r>
              <a:rPr lang="en-US" b="1" dirty="0">
                <a:solidFill>
                  <a:schemeClr val="tx1"/>
                </a:solidFill>
                <a:latin typeface="Verdana" pitchFamily="34" charset="0"/>
              </a:rPr>
              <a:t>IV. God’s appraisal </a:t>
            </a:r>
            <a:r>
              <a:rPr lang="en-US" b="1" dirty="0" smtClean="0">
                <a:solidFill>
                  <a:schemeClr val="tx1"/>
                </a:solidFill>
                <a:latin typeface="Verdana" pitchFamily="34" charset="0"/>
              </a:rPr>
              <a:t>and purpose</a:t>
            </a:r>
            <a:endParaRPr lang="en-US" dirty="0">
              <a:solidFill>
                <a:schemeClr val="tx1"/>
              </a:solidFill>
              <a:latin typeface="Verdana" pitchFamily="34" charset="0"/>
            </a:endParaRPr>
          </a:p>
        </p:txBody>
      </p:sp>
      <p:sp>
        <p:nvSpPr>
          <p:cNvPr id="3" name="Content Placeholder 2"/>
          <p:cNvSpPr>
            <a:spLocks noGrp="1"/>
          </p:cNvSpPr>
          <p:nvPr>
            <p:ph idx="1"/>
          </p:nvPr>
        </p:nvSpPr>
        <p:spPr/>
        <p:txBody>
          <a:bodyPr/>
          <a:lstStyle/>
          <a:p>
            <a:r>
              <a:rPr lang="en-US" dirty="0" smtClean="0">
                <a:latin typeface="Verdana" pitchFamily="34" charset="0"/>
              </a:rPr>
              <a:t>Genesis 11:6</a:t>
            </a:r>
          </a:p>
          <a:p>
            <a:r>
              <a:rPr lang="en-US" dirty="0" smtClean="0">
                <a:solidFill>
                  <a:schemeClr val="tx1"/>
                </a:solidFill>
                <a:latin typeface="Verdana" pitchFamily="34" charset="0"/>
              </a:rPr>
              <a:t>Evil </a:t>
            </a:r>
            <a:r>
              <a:rPr lang="en-US" dirty="0">
                <a:solidFill>
                  <a:schemeClr val="tx1"/>
                </a:solidFill>
                <a:latin typeface="Verdana" pitchFamily="34" charset="0"/>
              </a:rPr>
              <a:t>does not lie in the fact that all men spoke one </a:t>
            </a:r>
            <a:r>
              <a:rPr lang="en-US" dirty="0" smtClean="0">
                <a:solidFill>
                  <a:schemeClr val="tx1"/>
                </a:solidFill>
                <a:latin typeface="Verdana" pitchFamily="34" charset="0"/>
              </a:rPr>
              <a:t>language</a:t>
            </a:r>
          </a:p>
          <a:p>
            <a:r>
              <a:rPr lang="en-US" dirty="0" smtClean="0">
                <a:solidFill>
                  <a:schemeClr val="tx1"/>
                </a:solidFill>
                <a:latin typeface="Verdana" pitchFamily="34" charset="0"/>
              </a:rPr>
              <a:t>Completion </a:t>
            </a:r>
            <a:r>
              <a:rPr lang="en-US" dirty="0">
                <a:solidFill>
                  <a:schemeClr val="tx1"/>
                </a:solidFill>
                <a:latin typeface="Verdana" pitchFamily="34" charset="0"/>
              </a:rPr>
              <a:t>of this city would in no way threaten the rule of God</a:t>
            </a:r>
            <a:endParaRPr lang="en-US" dirty="0">
              <a:latin typeface="Verdana" pitchFamily="34" charset="0"/>
            </a:endParaRPr>
          </a:p>
        </p:txBody>
      </p:sp>
      <p:pic>
        <p:nvPicPr>
          <p:cNvPr id="91138" name="Picture 2" descr="C:\Documents and Settings\PERKIA\My Documents\My Pictures\towerbabel.jpg"/>
          <p:cNvPicPr>
            <a:picLocks noChangeAspect="1" noChangeArrowheads="1"/>
          </p:cNvPicPr>
          <p:nvPr/>
        </p:nvPicPr>
        <p:blipFill>
          <a:blip r:embed="rId2" cstate="print"/>
          <a:srcRect/>
          <a:stretch>
            <a:fillRect/>
          </a:stretch>
        </p:blipFill>
        <p:spPr bwMode="auto">
          <a:xfrm>
            <a:off x="2383277" y="3581258"/>
            <a:ext cx="6760723" cy="327674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105775" cy="1143000"/>
          </a:xfrm>
        </p:spPr>
        <p:txBody>
          <a:bodyPr/>
          <a:lstStyle/>
          <a:p>
            <a:r>
              <a:rPr lang="en-US" b="1" dirty="0" smtClean="0">
                <a:solidFill>
                  <a:schemeClr val="tx1"/>
                </a:solidFill>
                <a:latin typeface="Verdana" pitchFamily="34" charset="0"/>
              </a:rPr>
              <a:t>IV. God’s appraisal and purpose</a:t>
            </a:r>
            <a:endParaRPr lang="en-US" dirty="0"/>
          </a:p>
        </p:txBody>
      </p:sp>
      <p:sp>
        <p:nvSpPr>
          <p:cNvPr id="3" name="Content Placeholder 2"/>
          <p:cNvSpPr>
            <a:spLocks noGrp="1"/>
          </p:cNvSpPr>
          <p:nvPr>
            <p:ph idx="1"/>
          </p:nvPr>
        </p:nvSpPr>
        <p:spPr/>
        <p:txBody>
          <a:bodyPr/>
          <a:lstStyle/>
          <a:p>
            <a:r>
              <a:rPr lang="en-US" dirty="0" smtClean="0">
                <a:latin typeface="Verdana" pitchFamily="34" charset="0"/>
              </a:rPr>
              <a:t>Genesis 11:7</a:t>
            </a:r>
          </a:p>
          <a:p>
            <a:r>
              <a:rPr lang="en-US" dirty="0" smtClean="0">
                <a:solidFill>
                  <a:schemeClr val="tx1"/>
                </a:solidFill>
                <a:latin typeface="Verdana" pitchFamily="34" charset="0"/>
              </a:rPr>
              <a:t>Plural </a:t>
            </a:r>
            <a:r>
              <a:rPr lang="en-US" dirty="0">
                <a:solidFill>
                  <a:schemeClr val="tx1"/>
                </a:solidFill>
                <a:latin typeface="Verdana" pitchFamily="34" charset="0"/>
              </a:rPr>
              <a:t>form here </a:t>
            </a:r>
            <a:r>
              <a:rPr lang="en-US" dirty="0" smtClean="0">
                <a:solidFill>
                  <a:schemeClr val="tx1"/>
                </a:solidFill>
                <a:latin typeface="Verdana" pitchFamily="34" charset="0"/>
              </a:rPr>
              <a:t>the Godhead</a:t>
            </a:r>
          </a:p>
          <a:p>
            <a:r>
              <a:rPr lang="en-US" dirty="0" smtClean="0">
                <a:solidFill>
                  <a:schemeClr val="tx1"/>
                </a:solidFill>
                <a:latin typeface="Verdana" pitchFamily="34" charset="0"/>
              </a:rPr>
              <a:t>The </a:t>
            </a:r>
            <a:r>
              <a:rPr lang="en-US" dirty="0">
                <a:solidFill>
                  <a:schemeClr val="tx1"/>
                </a:solidFill>
                <a:latin typeface="Verdana" pitchFamily="34" charset="0"/>
              </a:rPr>
              <a:t>wonder of HOW God confounded </a:t>
            </a:r>
            <a:r>
              <a:rPr lang="en-US" dirty="0" smtClean="0">
                <a:solidFill>
                  <a:schemeClr val="tx1"/>
                </a:solidFill>
                <a:latin typeface="Verdana" pitchFamily="34" charset="0"/>
              </a:rPr>
              <a:t>languages</a:t>
            </a:r>
            <a:r>
              <a:rPr lang="en-US" dirty="0">
                <a:solidFill>
                  <a:schemeClr val="tx1"/>
                </a:solidFill>
                <a:latin typeface="Verdana" pitchFamily="34" charset="0"/>
              </a:rPr>
              <a:t>, we </a:t>
            </a:r>
            <a:r>
              <a:rPr lang="en-US" dirty="0" smtClean="0">
                <a:solidFill>
                  <a:schemeClr val="tx1"/>
                </a:solidFill>
                <a:latin typeface="Verdana" pitchFamily="34" charset="0"/>
              </a:rPr>
              <a:t>have </a:t>
            </a:r>
            <a:r>
              <a:rPr lang="en-US" dirty="0">
                <a:solidFill>
                  <a:schemeClr val="tx1"/>
                </a:solidFill>
                <a:latin typeface="Verdana" pitchFamily="34" charset="0"/>
              </a:rPr>
              <a:t>no information </a:t>
            </a:r>
            <a:endParaRPr lang="en-US" dirty="0">
              <a:latin typeface="Verdana" pitchFamily="34" charset="0"/>
            </a:endParaRPr>
          </a:p>
        </p:txBody>
      </p:sp>
      <p:pic>
        <p:nvPicPr>
          <p:cNvPr id="92162" name="Picture 2" descr="C:\Documents and Settings\PERKIA\My Documents\My Pictures\TowerofBabel800.jpg"/>
          <p:cNvPicPr>
            <a:picLocks noChangeAspect="1" noChangeArrowheads="1"/>
          </p:cNvPicPr>
          <p:nvPr/>
        </p:nvPicPr>
        <p:blipFill>
          <a:blip r:embed="rId2" cstate="print"/>
          <a:srcRect/>
          <a:stretch>
            <a:fillRect/>
          </a:stretch>
        </p:blipFill>
        <p:spPr bwMode="auto">
          <a:xfrm>
            <a:off x="2616740" y="3294425"/>
            <a:ext cx="6527260" cy="356357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888" y="274638"/>
            <a:ext cx="7634287" cy="1143000"/>
          </a:xfrm>
        </p:spPr>
        <p:txBody>
          <a:bodyPr/>
          <a:lstStyle/>
          <a:p>
            <a:r>
              <a:rPr lang="en-US" b="1" dirty="0" smtClean="0">
                <a:solidFill>
                  <a:schemeClr val="tx1"/>
                </a:solidFill>
                <a:latin typeface="Verdana" pitchFamily="34" charset="0"/>
              </a:rPr>
              <a:t>IV. God’s appraisal and purpose</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Verdana" pitchFamily="34" charset="0"/>
              </a:rPr>
              <a:t>Not </a:t>
            </a:r>
            <a:r>
              <a:rPr lang="en-US" dirty="0" smtClean="0">
                <a:solidFill>
                  <a:schemeClr val="tx1"/>
                </a:solidFill>
                <a:latin typeface="Verdana" pitchFamily="34" charset="0"/>
              </a:rPr>
              <a:t>the </a:t>
            </a:r>
            <a:r>
              <a:rPr lang="en-US" dirty="0">
                <a:solidFill>
                  <a:schemeClr val="tx1"/>
                </a:solidFill>
                <a:latin typeface="Verdana" pitchFamily="34" charset="0"/>
              </a:rPr>
              <a:t>last visitation upon the conceited, lustful, </a:t>
            </a:r>
            <a:r>
              <a:rPr lang="en-US" dirty="0" smtClean="0">
                <a:solidFill>
                  <a:schemeClr val="tx1"/>
                </a:solidFill>
                <a:latin typeface="Verdana" pitchFamily="34" charset="0"/>
              </a:rPr>
              <a:t>self-worshippers</a:t>
            </a:r>
          </a:p>
          <a:p>
            <a:r>
              <a:rPr lang="en-US" dirty="0" smtClean="0">
                <a:solidFill>
                  <a:schemeClr val="tx1"/>
                </a:solidFill>
                <a:latin typeface="Verdana" pitchFamily="34" charset="0"/>
              </a:rPr>
              <a:t>“On account of these the wrath of God is coming.” </a:t>
            </a:r>
            <a:r>
              <a:rPr lang="en-US" dirty="0">
                <a:solidFill>
                  <a:schemeClr val="tx1"/>
                </a:solidFill>
                <a:latin typeface="Verdana" pitchFamily="34" charset="0"/>
              </a:rPr>
              <a:t>(Colossians 3:6)</a:t>
            </a:r>
            <a:endParaRPr lang="en-US" dirty="0">
              <a:latin typeface="Verdana" pitchFamily="34" charset="0"/>
            </a:endParaRPr>
          </a:p>
        </p:txBody>
      </p:sp>
      <p:pic>
        <p:nvPicPr>
          <p:cNvPr id="93186" name="Picture 2" descr="C:\Documents and Settings\PERKIA\My Documents\My Pictures\TowerofBabelValckenborch_.jpg"/>
          <p:cNvPicPr>
            <a:picLocks noChangeAspect="1" noChangeArrowheads="1"/>
          </p:cNvPicPr>
          <p:nvPr/>
        </p:nvPicPr>
        <p:blipFill>
          <a:blip r:embed="rId2" cstate="print"/>
          <a:srcRect/>
          <a:stretch>
            <a:fillRect/>
          </a:stretch>
        </p:blipFill>
        <p:spPr bwMode="auto">
          <a:xfrm>
            <a:off x="2607013" y="3219855"/>
            <a:ext cx="6536987" cy="363814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Verdana" pitchFamily="34" charset="0"/>
              </a:rPr>
              <a:t>V. Conditions after the Confusion of </a:t>
            </a:r>
            <a:r>
              <a:rPr lang="en-US" b="1" dirty="0" smtClean="0">
                <a:solidFill>
                  <a:schemeClr val="tx1"/>
                </a:solidFill>
                <a:latin typeface="Verdana" pitchFamily="34" charset="0"/>
              </a:rPr>
              <a:t>Tongues</a:t>
            </a:r>
            <a:endParaRPr lang="en-US" dirty="0">
              <a:latin typeface="Verdana" pitchFamily="34" charset="0"/>
            </a:endParaRPr>
          </a:p>
        </p:txBody>
      </p:sp>
      <p:sp>
        <p:nvSpPr>
          <p:cNvPr id="3" name="Content Placeholder 2"/>
          <p:cNvSpPr>
            <a:spLocks noGrp="1"/>
          </p:cNvSpPr>
          <p:nvPr>
            <p:ph idx="1"/>
          </p:nvPr>
        </p:nvSpPr>
        <p:spPr/>
        <p:txBody>
          <a:bodyPr/>
          <a:lstStyle/>
          <a:p>
            <a:r>
              <a:rPr lang="en-US" dirty="0" smtClean="0">
                <a:latin typeface="Verdana" pitchFamily="34" charset="0"/>
              </a:rPr>
              <a:t>Genesis 11:8</a:t>
            </a:r>
          </a:p>
          <a:p>
            <a:r>
              <a:rPr lang="en-US" dirty="0" smtClean="0">
                <a:solidFill>
                  <a:schemeClr val="tx1"/>
                </a:solidFill>
                <a:latin typeface="Verdana" pitchFamily="34" charset="0"/>
              </a:rPr>
              <a:t>God encouraged </a:t>
            </a:r>
            <a:r>
              <a:rPr lang="en-US" dirty="0">
                <a:solidFill>
                  <a:schemeClr val="tx1"/>
                </a:solidFill>
                <a:latin typeface="Verdana" pitchFamily="34" charset="0"/>
              </a:rPr>
              <a:t>them toward the right </a:t>
            </a:r>
            <a:r>
              <a:rPr lang="en-US" dirty="0" smtClean="0">
                <a:solidFill>
                  <a:schemeClr val="tx1"/>
                </a:solidFill>
                <a:latin typeface="Verdana" pitchFamily="34" charset="0"/>
              </a:rPr>
              <a:t>decision</a:t>
            </a:r>
          </a:p>
          <a:p>
            <a:r>
              <a:rPr lang="en-US" dirty="0" smtClean="0">
                <a:latin typeface="Verdana" pitchFamily="34" charset="0"/>
              </a:rPr>
              <a:t>Genesis 11:9</a:t>
            </a:r>
          </a:p>
          <a:p>
            <a:r>
              <a:rPr lang="en-US" dirty="0">
                <a:solidFill>
                  <a:schemeClr val="tx1"/>
                </a:solidFill>
                <a:latin typeface="Verdana" pitchFamily="34" charset="0"/>
              </a:rPr>
              <a:t>The word [~</a:t>
            </a:r>
            <a:r>
              <a:rPr lang="en-US" dirty="0" err="1">
                <a:solidFill>
                  <a:schemeClr val="tx1"/>
                </a:solidFill>
                <a:latin typeface="Verdana" pitchFamily="34" charset="0"/>
              </a:rPr>
              <a:t>balal</a:t>
            </a:r>
            <a:r>
              <a:rPr lang="en-US" dirty="0">
                <a:solidFill>
                  <a:schemeClr val="tx1"/>
                </a:solidFill>
                <a:latin typeface="Verdana" pitchFamily="34" charset="0"/>
              </a:rPr>
              <a:t>] means to </a:t>
            </a:r>
            <a:r>
              <a:rPr lang="en-US" dirty="0" smtClean="0">
                <a:solidFill>
                  <a:schemeClr val="tx1"/>
                </a:solidFill>
                <a:latin typeface="Verdana" pitchFamily="34" charset="0"/>
              </a:rPr>
              <a:t>‘confuse’</a:t>
            </a:r>
            <a:endParaRPr lang="en-US" dirty="0">
              <a:latin typeface="Verdana" pitchFamily="34" charset="0"/>
            </a:endParaRPr>
          </a:p>
        </p:txBody>
      </p:sp>
      <p:pic>
        <p:nvPicPr>
          <p:cNvPr id="94210" name="Picture 2" descr="C:\Documents and Settings\PERKIA\My Documents\My Pictures\Tower_of_babel.gif"/>
          <p:cNvPicPr>
            <a:picLocks noChangeAspect="1" noChangeArrowheads="1"/>
          </p:cNvPicPr>
          <p:nvPr/>
        </p:nvPicPr>
        <p:blipFill>
          <a:blip r:embed="rId2" cstate="print"/>
          <a:srcRect/>
          <a:stretch>
            <a:fillRect/>
          </a:stretch>
        </p:blipFill>
        <p:spPr bwMode="auto">
          <a:xfrm>
            <a:off x="2568102" y="3725025"/>
            <a:ext cx="6575898" cy="31329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Verdana" pitchFamily="34" charset="0"/>
              </a:rPr>
              <a:t>Babel is important</a:t>
            </a:r>
            <a:endParaRPr lang="en-US" b="1" dirty="0">
              <a:latin typeface="Verdana" pitchFamily="34" charset="0"/>
            </a:endParaRPr>
          </a:p>
        </p:txBody>
      </p:sp>
      <p:sp>
        <p:nvSpPr>
          <p:cNvPr id="3" name="Content Placeholder 2"/>
          <p:cNvSpPr>
            <a:spLocks noGrp="1"/>
          </p:cNvSpPr>
          <p:nvPr>
            <p:ph idx="1"/>
          </p:nvPr>
        </p:nvSpPr>
        <p:spPr/>
        <p:txBody>
          <a:bodyPr/>
          <a:lstStyle/>
          <a:p>
            <a:pPr marL="457200" indent="-457200">
              <a:buAutoNum type="arabicPeriod"/>
            </a:pPr>
            <a:r>
              <a:rPr lang="en-US" dirty="0" smtClean="0">
                <a:solidFill>
                  <a:schemeClr val="tx1"/>
                </a:solidFill>
                <a:latin typeface="Verdana" pitchFamily="34" charset="0"/>
              </a:rPr>
              <a:t>It </a:t>
            </a:r>
            <a:r>
              <a:rPr lang="en-US" dirty="0">
                <a:solidFill>
                  <a:schemeClr val="tx1"/>
                </a:solidFill>
                <a:latin typeface="Verdana" pitchFamily="34" charset="0"/>
              </a:rPr>
              <a:t>explains the beginning of and reason for the various languages of mankind</a:t>
            </a:r>
            <a:r>
              <a:rPr lang="en-US" dirty="0" smtClean="0">
                <a:solidFill>
                  <a:schemeClr val="tx1"/>
                </a:solidFill>
                <a:latin typeface="Verdana" pitchFamily="34" charset="0"/>
              </a:rPr>
              <a:t>.</a:t>
            </a:r>
          </a:p>
          <a:p>
            <a:pPr marL="457200" indent="-457200">
              <a:buFontTx/>
              <a:buAutoNum type="arabicPeriod"/>
            </a:pPr>
            <a:r>
              <a:rPr lang="en-US" dirty="0" smtClean="0">
                <a:solidFill>
                  <a:schemeClr val="tx1"/>
                </a:solidFill>
                <a:latin typeface="Verdana" pitchFamily="34" charset="0"/>
              </a:rPr>
              <a:t>It explains the origin of the "races" within humankind.</a:t>
            </a:r>
          </a:p>
          <a:p>
            <a:pPr marL="457200" indent="-457200">
              <a:buFontTx/>
              <a:buAutoNum type="arabicPeriod"/>
            </a:pPr>
            <a:r>
              <a:rPr lang="en-US" dirty="0" smtClean="0">
                <a:solidFill>
                  <a:schemeClr val="tx1"/>
                </a:solidFill>
                <a:latin typeface="Verdana" pitchFamily="34" charset="0"/>
              </a:rPr>
              <a:t>The Babel story demonstrates the inclination of fallen man to rebel against God and to try to provide for his needs in his own way rather than by trusting and obeying God.</a:t>
            </a:r>
          </a:p>
          <a:p>
            <a:pPr marL="457200" indent="-457200">
              <a:buFontTx/>
              <a:buAutoNum type="arabicPeriod"/>
            </a:pPr>
            <a:endParaRPr lang="en-US" dirty="0">
              <a:solidFill>
                <a:schemeClr val="tx1"/>
              </a:solidFill>
              <a:latin typeface="Verdana" pitchFamily="34"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Verdana" pitchFamily="34" charset="0"/>
              </a:rPr>
              <a:t>Babel is important</a:t>
            </a:r>
            <a:endParaRPr lang="en-US" b="1" dirty="0"/>
          </a:p>
        </p:txBody>
      </p:sp>
      <p:sp>
        <p:nvSpPr>
          <p:cNvPr id="3" name="Content Placeholder 2"/>
          <p:cNvSpPr>
            <a:spLocks noGrp="1"/>
          </p:cNvSpPr>
          <p:nvPr>
            <p:ph idx="1"/>
          </p:nvPr>
        </p:nvSpPr>
        <p:spPr/>
        <p:txBody>
          <a:bodyPr/>
          <a:lstStyle/>
          <a:p>
            <a:pPr>
              <a:buNone/>
            </a:pPr>
            <a:r>
              <a:rPr lang="en-US" dirty="0">
                <a:solidFill>
                  <a:schemeClr val="tx1"/>
                </a:solidFill>
                <a:latin typeface="Verdana" pitchFamily="34" charset="0"/>
              </a:rPr>
              <a:t>4. It illustrates that rebellion against God results in </a:t>
            </a:r>
            <a:r>
              <a:rPr lang="en-US" dirty="0" smtClean="0">
                <a:solidFill>
                  <a:schemeClr val="tx1"/>
                </a:solidFill>
                <a:latin typeface="Verdana" pitchFamily="34" charset="0"/>
              </a:rPr>
              <a:t>(a) broken </a:t>
            </a:r>
            <a:r>
              <a:rPr lang="en-US" dirty="0">
                <a:solidFill>
                  <a:schemeClr val="tx1"/>
                </a:solidFill>
                <a:latin typeface="Verdana" pitchFamily="34" charset="0"/>
              </a:rPr>
              <a:t>fellowship with God and </a:t>
            </a:r>
            <a:r>
              <a:rPr lang="en-US" dirty="0" smtClean="0">
                <a:solidFill>
                  <a:schemeClr val="tx1"/>
                </a:solidFill>
                <a:latin typeface="Verdana" pitchFamily="34" charset="0"/>
              </a:rPr>
              <a:t>man, and (b) failure to realize God's intention for man in his creation, </a:t>
            </a:r>
            <a:r>
              <a:rPr lang="en-US" dirty="0" smtClean="0">
                <a:solidFill>
                  <a:schemeClr val="tx1"/>
                </a:solidFill>
                <a:latin typeface="Verdana" pitchFamily="34" charset="0"/>
              </a:rPr>
              <a:t>namely </a:t>
            </a:r>
            <a:r>
              <a:rPr lang="en-US" dirty="0" smtClean="0">
                <a:solidFill>
                  <a:schemeClr val="tx1"/>
                </a:solidFill>
                <a:latin typeface="Verdana" pitchFamily="34" charset="0"/>
              </a:rPr>
              <a:t>that he rule the earth effectively.</a:t>
            </a:r>
            <a:endParaRPr lang="en-US" dirty="0">
              <a:solidFill>
                <a:schemeClr val="tx1"/>
              </a:solidFill>
              <a:latin typeface="Verdana" pitchFamily="34" charset="0"/>
            </a:endParaRPr>
          </a:p>
          <a:p>
            <a:pPr>
              <a:buNone/>
            </a:pPr>
            <a:r>
              <a:rPr lang="en-US" dirty="0">
                <a:solidFill>
                  <a:schemeClr val="tx1"/>
                </a:solidFill>
                <a:latin typeface="Verdana" pitchFamily="34" charset="0"/>
              </a:rPr>
              <a:t>5. It provides the historical background for what follows in Genesis. Abraham came from this area.</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Verdana" pitchFamily="34" charset="0"/>
              </a:rPr>
              <a:t>Conclusion</a:t>
            </a:r>
            <a:endParaRPr lang="en-US" dirty="0">
              <a:latin typeface="Verdana" pitchFamily="34" charset="0"/>
            </a:endParaRPr>
          </a:p>
        </p:txBody>
      </p:sp>
      <p:sp>
        <p:nvSpPr>
          <p:cNvPr id="3" name="Content Placeholder 2"/>
          <p:cNvSpPr>
            <a:spLocks noGrp="1"/>
          </p:cNvSpPr>
          <p:nvPr>
            <p:ph idx="1"/>
          </p:nvPr>
        </p:nvSpPr>
        <p:spPr/>
        <p:txBody>
          <a:bodyPr/>
          <a:lstStyle/>
          <a:p>
            <a:pPr marL="457200" indent="-457200">
              <a:buAutoNum type="arabicParenBoth"/>
            </a:pPr>
            <a:r>
              <a:rPr lang="en-US" dirty="0" smtClean="0">
                <a:solidFill>
                  <a:schemeClr val="tx1"/>
                </a:solidFill>
                <a:latin typeface="Verdana" pitchFamily="34" charset="0"/>
              </a:rPr>
              <a:t> Man’s </a:t>
            </a:r>
            <a:r>
              <a:rPr lang="en-US" dirty="0">
                <a:solidFill>
                  <a:schemeClr val="tx1"/>
                </a:solidFill>
                <a:latin typeface="Verdana" pitchFamily="34" charset="0"/>
              </a:rPr>
              <a:t>plans will never thwart God’s purposes. God had commanded mankind to “fill the earth” (Genesis 9:1). </a:t>
            </a:r>
            <a:endParaRPr lang="en-US" dirty="0" smtClean="0">
              <a:solidFill>
                <a:schemeClr val="tx1"/>
              </a:solidFill>
              <a:latin typeface="Verdana" pitchFamily="34" charset="0"/>
            </a:endParaRPr>
          </a:p>
          <a:p>
            <a:pPr marL="457200" indent="-457200">
              <a:buFontTx/>
              <a:buAutoNum type="arabicParenBoth"/>
            </a:pPr>
            <a:r>
              <a:rPr lang="en-US" dirty="0" smtClean="0">
                <a:latin typeface="Verdana" pitchFamily="34" charset="0"/>
              </a:rPr>
              <a:t> Unity is not the highest good, but purity and obedience to the Word of God.</a:t>
            </a:r>
          </a:p>
          <a:p>
            <a:pPr marL="457200" indent="-457200">
              <a:buFontTx/>
              <a:buAutoNum type="arabicParenBoth"/>
            </a:pPr>
            <a:r>
              <a:rPr lang="en-US" dirty="0">
                <a:latin typeface="Verdana" pitchFamily="34" charset="0"/>
              </a:rPr>
              <a:t> </a:t>
            </a:r>
            <a:r>
              <a:rPr lang="en-US" dirty="0" smtClean="0">
                <a:latin typeface="Verdana" pitchFamily="34" charset="0"/>
              </a:rPr>
              <a:t>Superficial relationships and artificial activity will inevitably miss the meaning of life. </a:t>
            </a:r>
            <a:endParaRPr lang="en-US" dirty="0">
              <a:latin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dirty="0">
                <a:solidFill>
                  <a:schemeClr val="tx1"/>
                </a:solidFill>
                <a:latin typeface="Verdana" pitchFamily="34" charset="0"/>
              </a:rPr>
              <a:t>Introduction</a:t>
            </a:r>
            <a:endParaRPr lang="en-US" dirty="0">
              <a:latin typeface="Verdana" pitchFamily="34" charset="0"/>
            </a:endParaRPr>
          </a:p>
        </p:txBody>
      </p:sp>
      <p:sp>
        <p:nvSpPr>
          <p:cNvPr id="55299" name="Rectangle 3"/>
          <p:cNvSpPr>
            <a:spLocks noGrp="1" noChangeArrowheads="1"/>
          </p:cNvSpPr>
          <p:nvPr>
            <p:ph type="body" idx="1"/>
          </p:nvPr>
        </p:nvSpPr>
        <p:spPr/>
        <p:txBody>
          <a:bodyPr/>
          <a:lstStyle/>
          <a:p>
            <a:r>
              <a:rPr lang="en-US" dirty="0" smtClean="0">
                <a:solidFill>
                  <a:schemeClr val="tx1"/>
                </a:solidFill>
                <a:latin typeface="Verdana" pitchFamily="34" charset="0"/>
              </a:rPr>
              <a:t>The </a:t>
            </a:r>
            <a:r>
              <a:rPr lang="en-US" dirty="0">
                <a:solidFill>
                  <a:schemeClr val="tx1"/>
                </a:solidFill>
                <a:latin typeface="Verdana" pitchFamily="34" charset="0"/>
              </a:rPr>
              <a:t>second general rebellion of humanity against the Creator</a:t>
            </a:r>
            <a:r>
              <a:rPr lang="en-US" dirty="0" smtClean="0">
                <a:solidFill>
                  <a:schemeClr val="tx1"/>
                </a:solidFill>
                <a:latin typeface="Verdana" pitchFamily="34" charset="0"/>
              </a:rPr>
              <a:t> </a:t>
            </a:r>
          </a:p>
          <a:p>
            <a:r>
              <a:rPr lang="en-US" dirty="0" smtClean="0">
                <a:solidFill>
                  <a:schemeClr val="tx1"/>
                </a:solidFill>
                <a:latin typeface="Verdana" pitchFamily="34" charset="0"/>
              </a:rPr>
              <a:t>The first </a:t>
            </a:r>
            <a:r>
              <a:rPr lang="en-US" dirty="0" smtClean="0">
                <a:solidFill>
                  <a:schemeClr val="tx1"/>
                </a:solidFill>
                <a:latin typeface="Verdana" pitchFamily="34" charset="0"/>
              </a:rPr>
              <a:t>ended in the </a:t>
            </a:r>
            <a:r>
              <a:rPr lang="en-US" dirty="0">
                <a:solidFill>
                  <a:schemeClr val="tx1"/>
                </a:solidFill>
                <a:latin typeface="Verdana" pitchFamily="34" charset="0"/>
              </a:rPr>
              <a:t>destruction of the whole world in the waters of </a:t>
            </a:r>
            <a:r>
              <a:rPr lang="en-US" dirty="0" smtClean="0">
                <a:solidFill>
                  <a:schemeClr val="tx1"/>
                </a:solidFill>
                <a:latin typeface="Verdana" pitchFamily="34" charset="0"/>
              </a:rPr>
              <a:t>the Flood </a:t>
            </a:r>
          </a:p>
          <a:p>
            <a:r>
              <a:rPr lang="en-US" dirty="0" smtClean="0">
                <a:solidFill>
                  <a:schemeClr val="tx1"/>
                </a:solidFill>
                <a:latin typeface="Verdana" pitchFamily="34" charset="0"/>
              </a:rPr>
              <a:t>This </a:t>
            </a:r>
            <a:r>
              <a:rPr lang="en-US" dirty="0" smtClean="0">
                <a:solidFill>
                  <a:schemeClr val="tx1"/>
                </a:solidFill>
                <a:latin typeface="Verdana" pitchFamily="34" charset="0"/>
              </a:rPr>
              <a:t>second instance, the Tower of Babel, ended in the </a:t>
            </a:r>
            <a:r>
              <a:rPr lang="en-US" dirty="0">
                <a:solidFill>
                  <a:schemeClr val="tx1"/>
                </a:solidFill>
                <a:latin typeface="Verdana" pitchFamily="34" charset="0"/>
              </a:rPr>
              <a:t>confusion of </a:t>
            </a:r>
            <a:r>
              <a:rPr lang="en-US" dirty="0" smtClean="0">
                <a:solidFill>
                  <a:schemeClr val="tx1"/>
                </a:solidFill>
                <a:latin typeface="Verdana" pitchFamily="34" charset="0"/>
              </a:rPr>
              <a:t>tongues</a:t>
            </a:r>
          </a:p>
          <a:p>
            <a:r>
              <a:rPr lang="en-US" dirty="0" smtClean="0">
                <a:solidFill>
                  <a:schemeClr val="tx1"/>
                </a:solidFill>
                <a:latin typeface="Verdana" pitchFamily="34" charset="0"/>
              </a:rPr>
              <a:t>Explains </a:t>
            </a:r>
            <a:r>
              <a:rPr lang="en-US" dirty="0">
                <a:solidFill>
                  <a:schemeClr val="tx1"/>
                </a:solidFill>
                <a:latin typeface="Verdana" pitchFamily="34" charset="0"/>
              </a:rPr>
              <a:t>to God's people how God scattered the nations and why</a:t>
            </a:r>
            <a:endParaRPr lang="en-US" dirty="0">
              <a:latin typeface="Verdan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Verdana" pitchFamily="34" charset="0"/>
              </a:rPr>
              <a:t>Conclusion</a:t>
            </a:r>
            <a:endParaRPr lang="en-US" dirty="0"/>
          </a:p>
        </p:txBody>
      </p:sp>
      <p:sp>
        <p:nvSpPr>
          <p:cNvPr id="3" name="Content Placeholder 2"/>
          <p:cNvSpPr>
            <a:spLocks noGrp="1"/>
          </p:cNvSpPr>
          <p:nvPr>
            <p:ph idx="1"/>
          </p:nvPr>
        </p:nvSpPr>
        <p:spPr/>
        <p:txBody>
          <a:bodyPr/>
          <a:lstStyle/>
          <a:p>
            <a:pPr>
              <a:buNone/>
            </a:pPr>
            <a:r>
              <a:rPr lang="en-US" dirty="0">
                <a:solidFill>
                  <a:schemeClr val="tx1"/>
                </a:solidFill>
                <a:latin typeface="Verdana" pitchFamily="34" charset="0"/>
              </a:rPr>
              <a:t>(4) The Word of God, and not the works of our hands, is the only thing worthy of our faith. </a:t>
            </a:r>
            <a:endParaRPr lang="en-US" dirty="0" smtClean="0">
              <a:solidFill>
                <a:schemeClr val="tx1"/>
              </a:solidFill>
              <a:latin typeface="Verdana" pitchFamily="34" charset="0"/>
            </a:endParaRPr>
          </a:p>
          <a:p>
            <a:r>
              <a:rPr lang="en-US" dirty="0" smtClean="0">
                <a:latin typeface="Verdana" pitchFamily="34" charset="0"/>
              </a:rPr>
              <a:t>God has now provided a salvation for men in the sacrificial death of Jesus Christ on the cross.</a:t>
            </a:r>
          </a:p>
          <a:p>
            <a:r>
              <a:rPr lang="en-US" dirty="0" smtClean="0">
                <a:latin typeface="Verdana" pitchFamily="34" charset="0"/>
              </a:rPr>
              <a:t>He has assured men that to as many as believe upon Him—repent of their sins, confess their faith, and are baptized— shall be saved.</a:t>
            </a:r>
          </a:p>
          <a:p>
            <a:r>
              <a:rPr lang="en-US" dirty="0" smtClean="0">
                <a:latin typeface="Verdana" pitchFamily="34" charset="0"/>
              </a:rPr>
              <a:t>And that is the only basis for hope beyond the grave.</a:t>
            </a:r>
            <a:endParaRPr lang="en-US" dirty="0">
              <a:latin typeface="Verdan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Verdana" pitchFamily="34" charset="0"/>
              </a:rPr>
              <a:t>Contradiction?</a:t>
            </a:r>
            <a:endParaRPr lang="en-US" dirty="0">
              <a:latin typeface="Verdana" pitchFamily="34" charset="0"/>
            </a:endParaRPr>
          </a:p>
        </p:txBody>
      </p:sp>
      <p:sp>
        <p:nvSpPr>
          <p:cNvPr id="3" name="Content Placeholder 2"/>
          <p:cNvSpPr>
            <a:spLocks noGrp="1"/>
          </p:cNvSpPr>
          <p:nvPr>
            <p:ph idx="1"/>
          </p:nvPr>
        </p:nvSpPr>
        <p:spPr/>
        <p:txBody>
          <a:bodyPr/>
          <a:lstStyle/>
          <a:p>
            <a:r>
              <a:rPr lang="en-US" dirty="0" smtClean="0">
                <a:solidFill>
                  <a:schemeClr val="tx1"/>
                </a:solidFill>
                <a:latin typeface="Verdana" pitchFamily="34" charset="0"/>
              </a:rPr>
              <a:t>According </a:t>
            </a:r>
            <a:r>
              <a:rPr lang="en-US" dirty="0">
                <a:solidFill>
                  <a:schemeClr val="tx1"/>
                </a:solidFill>
                <a:latin typeface="Verdana" pitchFamily="34" charset="0"/>
              </a:rPr>
              <a:t>to </a:t>
            </a:r>
            <a:r>
              <a:rPr lang="en-US" dirty="0" smtClean="0">
                <a:solidFill>
                  <a:schemeClr val="tx1"/>
                </a:solidFill>
                <a:latin typeface="Verdana" pitchFamily="34" charset="0"/>
              </a:rPr>
              <a:t>skeptics</a:t>
            </a:r>
            <a:r>
              <a:rPr lang="en-US" dirty="0">
                <a:solidFill>
                  <a:schemeClr val="tx1"/>
                </a:solidFill>
                <a:latin typeface="Verdana" pitchFamily="34" charset="0"/>
              </a:rPr>
              <a:t>, Genesis </a:t>
            </a:r>
            <a:r>
              <a:rPr lang="en-US" dirty="0" smtClean="0">
                <a:solidFill>
                  <a:schemeClr val="tx1"/>
                </a:solidFill>
                <a:latin typeface="Verdana" pitchFamily="34" charset="0"/>
              </a:rPr>
              <a:t>10:5</a:t>
            </a:r>
            <a:r>
              <a:rPr lang="en-US" dirty="0">
                <a:solidFill>
                  <a:schemeClr val="tx1"/>
                </a:solidFill>
                <a:latin typeface="Verdana" pitchFamily="34" charset="0"/>
              </a:rPr>
              <a:t>, 20, and 31 contradict </a:t>
            </a:r>
            <a:r>
              <a:rPr lang="en-US" dirty="0" smtClean="0">
                <a:solidFill>
                  <a:schemeClr val="tx1"/>
                </a:solidFill>
                <a:latin typeface="Verdana" pitchFamily="34" charset="0"/>
              </a:rPr>
              <a:t>Genesis 11:1</a:t>
            </a:r>
            <a:endParaRPr lang="en-US" dirty="0">
              <a:latin typeface="Verdana" pitchFamily="34" charset="0"/>
            </a:endParaRPr>
          </a:p>
          <a:p>
            <a:r>
              <a:rPr lang="en-US" dirty="0" smtClean="0">
                <a:solidFill>
                  <a:schemeClr val="tx1"/>
                </a:solidFill>
                <a:latin typeface="Verdana" pitchFamily="34" charset="0"/>
              </a:rPr>
              <a:t>Events </a:t>
            </a:r>
            <a:r>
              <a:rPr lang="en-US" dirty="0">
                <a:solidFill>
                  <a:schemeClr val="tx1"/>
                </a:solidFill>
                <a:latin typeface="Verdana" pitchFamily="34" charset="0"/>
              </a:rPr>
              <a:t>recorded in Genesis 10-11 were not written </a:t>
            </a:r>
            <a:r>
              <a:rPr lang="en-US" dirty="0" smtClean="0">
                <a:solidFill>
                  <a:schemeClr val="tx1"/>
                </a:solidFill>
                <a:latin typeface="Verdana" pitchFamily="34" charset="0"/>
              </a:rPr>
              <a:t>chronologically</a:t>
            </a:r>
          </a:p>
          <a:p>
            <a:r>
              <a:rPr lang="en-US" dirty="0" smtClean="0">
                <a:solidFill>
                  <a:schemeClr val="tx1"/>
                </a:solidFill>
                <a:latin typeface="Verdana" pitchFamily="34" charset="0"/>
              </a:rPr>
              <a:t>10:25</a:t>
            </a:r>
            <a:r>
              <a:rPr lang="en-US" dirty="0">
                <a:solidFill>
                  <a:schemeClr val="tx1"/>
                </a:solidFill>
                <a:latin typeface="Verdana" pitchFamily="34" charset="0"/>
              </a:rPr>
              <a:t>, </a:t>
            </a:r>
            <a:r>
              <a:rPr lang="en-US" dirty="0" smtClean="0">
                <a:solidFill>
                  <a:schemeClr val="tx1"/>
                </a:solidFill>
                <a:latin typeface="Verdana" pitchFamily="34" charset="0"/>
              </a:rPr>
              <a:t>a </a:t>
            </a:r>
            <a:r>
              <a:rPr lang="en-US" dirty="0">
                <a:solidFill>
                  <a:schemeClr val="tx1"/>
                </a:solidFill>
                <a:latin typeface="Verdana" pitchFamily="34" charset="0"/>
              </a:rPr>
              <a:t>man named </a:t>
            </a:r>
            <a:r>
              <a:rPr lang="en-US" dirty="0" err="1">
                <a:solidFill>
                  <a:schemeClr val="tx1"/>
                </a:solidFill>
                <a:latin typeface="Verdana" pitchFamily="34" charset="0"/>
              </a:rPr>
              <a:t>Peleg</a:t>
            </a:r>
            <a:r>
              <a:rPr lang="en-US" dirty="0">
                <a:solidFill>
                  <a:schemeClr val="tx1"/>
                </a:solidFill>
                <a:latin typeface="Verdana" pitchFamily="34" charset="0"/>
              </a:rPr>
              <a:t> (meaning “division”) </a:t>
            </a:r>
            <a:r>
              <a:rPr lang="en-US" dirty="0" smtClean="0">
                <a:solidFill>
                  <a:schemeClr val="tx1"/>
                </a:solidFill>
                <a:latin typeface="Verdana" pitchFamily="34" charset="0"/>
              </a:rPr>
              <a:t>“</a:t>
            </a:r>
            <a:r>
              <a:rPr lang="en-US" dirty="0">
                <a:solidFill>
                  <a:schemeClr val="tx1"/>
                </a:solidFill>
                <a:latin typeface="Verdana" pitchFamily="34" charset="0"/>
              </a:rPr>
              <a:t>in his days the earth was divided</a:t>
            </a:r>
            <a:r>
              <a:rPr lang="en-US" dirty="0" smtClean="0">
                <a:solidFill>
                  <a:schemeClr val="tx1"/>
                </a:solidFill>
                <a:latin typeface="Verdana" pitchFamily="34" charset="0"/>
              </a:rPr>
              <a:t>.”</a:t>
            </a:r>
          </a:p>
          <a:p>
            <a:r>
              <a:rPr lang="en-US" dirty="0" smtClean="0">
                <a:solidFill>
                  <a:schemeClr val="tx1"/>
                </a:solidFill>
                <a:latin typeface="Verdana" pitchFamily="34" charset="0"/>
              </a:rPr>
              <a:t>Division </a:t>
            </a:r>
            <a:r>
              <a:rPr lang="en-US" dirty="0">
                <a:solidFill>
                  <a:schemeClr val="tx1"/>
                </a:solidFill>
                <a:latin typeface="Verdana" pitchFamily="34" charset="0"/>
              </a:rPr>
              <a:t>in </a:t>
            </a:r>
            <a:r>
              <a:rPr lang="en-US" dirty="0" err="1">
                <a:solidFill>
                  <a:schemeClr val="tx1"/>
                </a:solidFill>
                <a:latin typeface="Verdana" pitchFamily="34" charset="0"/>
              </a:rPr>
              <a:t>Peleg’s</a:t>
            </a:r>
            <a:r>
              <a:rPr lang="en-US" dirty="0">
                <a:solidFill>
                  <a:schemeClr val="tx1"/>
                </a:solidFill>
                <a:latin typeface="Verdana" pitchFamily="34" charset="0"/>
              </a:rPr>
              <a:t> day is linked contextually to the linguistic segregation at </a:t>
            </a:r>
            <a:r>
              <a:rPr lang="en-US" dirty="0" smtClean="0">
                <a:solidFill>
                  <a:schemeClr val="tx1"/>
                </a:solidFill>
                <a:latin typeface="Verdana" pitchFamily="34" charset="0"/>
              </a:rPr>
              <a:t>Babel</a:t>
            </a:r>
          </a:p>
          <a:p>
            <a:endParaRPr lang="en-US" dirty="0">
              <a:latin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Verdana" pitchFamily="34" charset="0"/>
              </a:rPr>
              <a:t>I. Conditions Prior to the Confusion of </a:t>
            </a:r>
            <a:r>
              <a:rPr lang="en-US" b="1" dirty="0" smtClean="0">
                <a:solidFill>
                  <a:schemeClr val="tx1"/>
                </a:solidFill>
                <a:latin typeface="Verdana" pitchFamily="34" charset="0"/>
              </a:rPr>
              <a:t>Tongues</a:t>
            </a:r>
            <a:endParaRPr lang="en-US" dirty="0">
              <a:latin typeface="Verdana" pitchFamily="34" charset="0"/>
            </a:endParaRPr>
          </a:p>
        </p:txBody>
      </p:sp>
      <p:sp>
        <p:nvSpPr>
          <p:cNvPr id="3" name="Content Placeholder 2"/>
          <p:cNvSpPr>
            <a:spLocks noGrp="1"/>
          </p:cNvSpPr>
          <p:nvPr>
            <p:ph idx="1"/>
          </p:nvPr>
        </p:nvSpPr>
        <p:spPr/>
        <p:txBody>
          <a:bodyPr/>
          <a:lstStyle/>
          <a:p>
            <a:r>
              <a:rPr lang="en-US" dirty="0" smtClean="0">
                <a:latin typeface="Verdana" pitchFamily="34" charset="0"/>
              </a:rPr>
              <a:t>Genesis 11:1, 2</a:t>
            </a:r>
          </a:p>
          <a:p>
            <a:r>
              <a:rPr lang="en-US" dirty="0" smtClean="0">
                <a:solidFill>
                  <a:schemeClr val="tx1"/>
                </a:solidFill>
                <a:latin typeface="Verdana" pitchFamily="34" charset="0"/>
              </a:rPr>
              <a:t>Mankind </a:t>
            </a:r>
            <a:r>
              <a:rPr lang="en-US" dirty="0" smtClean="0">
                <a:solidFill>
                  <a:schemeClr val="tx1"/>
                </a:solidFill>
                <a:latin typeface="Verdana" pitchFamily="34" charset="0"/>
              </a:rPr>
              <a:t>came from Noah, all men spoke a common language</a:t>
            </a:r>
          </a:p>
          <a:p>
            <a:r>
              <a:rPr lang="en-US" dirty="0" smtClean="0">
                <a:latin typeface="Verdana" pitchFamily="34" charset="0"/>
              </a:rPr>
              <a:t>Common </a:t>
            </a:r>
            <a:r>
              <a:rPr lang="en-US" dirty="0" smtClean="0">
                <a:latin typeface="Verdana" pitchFamily="34" charset="0"/>
              </a:rPr>
              <a:t>language made the people more capable of working together</a:t>
            </a:r>
            <a:endParaRPr lang="en-US" dirty="0" smtClean="0">
              <a:solidFill>
                <a:schemeClr val="tx1"/>
              </a:solidFill>
              <a:latin typeface="Verdana" pitchFamily="34" charset="0"/>
            </a:endParaRPr>
          </a:p>
          <a:p>
            <a:endParaRPr lang="en-US" dirty="0" smtClean="0">
              <a:solidFill>
                <a:schemeClr val="tx1"/>
              </a:solidFill>
              <a:latin typeface="Verdana" pitchFamily="34" charset="0"/>
            </a:endParaRPr>
          </a:p>
        </p:txBody>
      </p:sp>
      <p:pic>
        <p:nvPicPr>
          <p:cNvPr id="61443" name="Picture 3" descr="C:\Documents and Settings\PERKIA\My Documents\My Pictures\NimrodsEmpire2.jpg"/>
          <p:cNvPicPr>
            <a:picLocks noChangeAspect="1" noChangeArrowheads="1"/>
          </p:cNvPicPr>
          <p:nvPr/>
        </p:nvPicPr>
        <p:blipFill>
          <a:blip r:embed="rId2" cstate="print"/>
          <a:srcRect/>
          <a:stretch>
            <a:fillRect/>
          </a:stretch>
        </p:blipFill>
        <p:spPr bwMode="auto">
          <a:xfrm>
            <a:off x="2419351" y="3990974"/>
            <a:ext cx="6724650" cy="28670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Verdana" pitchFamily="34" charset="0"/>
              </a:rPr>
              <a:t>I. Conditions Prior to the Confusion of Tongues</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Verdana" pitchFamily="34" charset="0"/>
              </a:rPr>
              <a:t>Nothing </a:t>
            </a:r>
            <a:r>
              <a:rPr lang="en-US" dirty="0">
                <a:solidFill>
                  <a:schemeClr val="tx1"/>
                </a:solidFill>
                <a:latin typeface="Verdana" pitchFamily="34" charset="0"/>
              </a:rPr>
              <a:t>wrong with a common </a:t>
            </a:r>
            <a:r>
              <a:rPr lang="en-US" dirty="0" smtClean="0">
                <a:solidFill>
                  <a:schemeClr val="tx1"/>
                </a:solidFill>
                <a:latin typeface="Verdana" pitchFamily="34" charset="0"/>
              </a:rPr>
              <a:t>language</a:t>
            </a:r>
          </a:p>
          <a:p>
            <a:r>
              <a:rPr lang="en-US" dirty="0" smtClean="0">
                <a:solidFill>
                  <a:schemeClr val="tx1"/>
                </a:solidFill>
                <a:latin typeface="Verdana" pitchFamily="34" charset="0"/>
              </a:rPr>
              <a:t>A </a:t>
            </a:r>
            <a:r>
              <a:rPr lang="en-US" dirty="0">
                <a:solidFill>
                  <a:schemeClr val="tx1"/>
                </a:solidFill>
                <a:latin typeface="Verdana" pitchFamily="34" charset="0"/>
              </a:rPr>
              <a:t>plain in the land of Shinar, a spacious plain, able to contain them all, and a fruitful plain, </a:t>
            </a:r>
            <a:r>
              <a:rPr lang="en-US" dirty="0" smtClean="0">
                <a:solidFill>
                  <a:schemeClr val="tx1"/>
                </a:solidFill>
                <a:latin typeface="Verdana" pitchFamily="34" charset="0"/>
              </a:rPr>
              <a:t>able </a:t>
            </a:r>
            <a:r>
              <a:rPr lang="en-US" dirty="0" smtClean="0">
                <a:solidFill>
                  <a:schemeClr val="tx1"/>
                </a:solidFill>
                <a:latin typeface="Verdana" pitchFamily="34" charset="0"/>
              </a:rPr>
              <a:t>to </a:t>
            </a:r>
            <a:r>
              <a:rPr lang="en-US" dirty="0">
                <a:solidFill>
                  <a:schemeClr val="tx1"/>
                </a:solidFill>
                <a:latin typeface="Verdana" pitchFamily="34" charset="0"/>
              </a:rPr>
              <a:t>support them </a:t>
            </a:r>
            <a:r>
              <a:rPr lang="en-US" dirty="0" smtClean="0">
                <a:solidFill>
                  <a:schemeClr val="tx1"/>
                </a:solidFill>
                <a:latin typeface="Verdana" pitchFamily="34" charset="0"/>
              </a:rPr>
              <a:t>all</a:t>
            </a:r>
            <a:endParaRPr lang="en-US" dirty="0">
              <a:latin typeface="Verdana" pitchFamily="34" charset="0"/>
            </a:endParaRPr>
          </a:p>
        </p:txBody>
      </p:sp>
      <p:pic>
        <p:nvPicPr>
          <p:cNvPr id="6" name="Picture 3" descr="C:\Documents and Settings\PERKIA\My Documents\My Pictures\NimrodsEmpire2.jpg"/>
          <p:cNvPicPr>
            <a:picLocks noChangeAspect="1" noChangeArrowheads="1"/>
          </p:cNvPicPr>
          <p:nvPr/>
        </p:nvPicPr>
        <p:blipFill>
          <a:blip r:embed="rId2" cstate="print"/>
          <a:srcRect/>
          <a:stretch>
            <a:fillRect/>
          </a:stretch>
        </p:blipFill>
        <p:spPr bwMode="auto">
          <a:xfrm>
            <a:off x="2419350" y="3939702"/>
            <a:ext cx="6724650" cy="291829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Verdana" pitchFamily="34" charset="0"/>
              </a:rPr>
              <a:t>II. The Intentions of </a:t>
            </a:r>
            <a:r>
              <a:rPr lang="en-US" b="1" dirty="0" smtClean="0">
                <a:solidFill>
                  <a:schemeClr val="tx1"/>
                </a:solidFill>
                <a:latin typeface="Verdana" pitchFamily="34" charset="0"/>
              </a:rPr>
              <a:t>Man</a:t>
            </a:r>
            <a:endParaRPr lang="en-US" dirty="0">
              <a:latin typeface="Verdana" pitchFamily="34" charset="0"/>
            </a:endParaRPr>
          </a:p>
        </p:txBody>
      </p:sp>
      <p:sp>
        <p:nvSpPr>
          <p:cNvPr id="3" name="Content Placeholder 2"/>
          <p:cNvSpPr>
            <a:spLocks noGrp="1"/>
          </p:cNvSpPr>
          <p:nvPr>
            <p:ph idx="1"/>
          </p:nvPr>
        </p:nvSpPr>
        <p:spPr/>
        <p:txBody>
          <a:bodyPr/>
          <a:lstStyle/>
          <a:p>
            <a:r>
              <a:rPr lang="en-US" dirty="0" smtClean="0">
                <a:latin typeface="Verdana" pitchFamily="34" charset="0"/>
              </a:rPr>
              <a:t>Genesis 11:3</a:t>
            </a:r>
          </a:p>
          <a:p>
            <a:r>
              <a:rPr lang="en-US" dirty="0" smtClean="0">
                <a:solidFill>
                  <a:schemeClr val="tx1"/>
                </a:solidFill>
                <a:latin typeface="Verdana" pitchFamily="34" charset="0"/>
              </a:rPr>
              <a:t>Absence </a:t>
            </a:r>
            <a:r>
              <a:rPr lang="en-US" dirty="0" smtClean="0">
                <a:solidFill>
                  <a:schemeClr val="tx1"/>
                </a:solidFill>
                <a:latin typeface="Verdana" pitchFamily="34" charset="0"/>
              </a:rPr>
              <a:t>of building stone on the plains of Shinar led to the brick industry </a:t>
            </a:r>
          </a:p>
          <a:p>
            <a:r>
              <a:rPr lang="en-US" dirty="0" smtClean="0">
                <a:solidFill>
                  <a:schemeClr val="tx1"/>
                </a:solidFill>
                <a:latin typeface="Verdana" pitchFamily="34" charset="0"/>
              </a:rPr>
              <a:t>Slime </a:t>
            </a:r>
            <a:r>
              <a:rPr lang="en-US" dirty="0" smtClean="0">
                <a:solidFill>
                  <a:schemeClr val="tx1"/>
                </a:solidFill>
                <a:latin typeface="Verdana" pitchFamily="34" charset="0"/>
              </a:rPr>
              <a:t>(KJV) here is [~</a:t>
            </a:r>
            <a:r>
              <a:rPr lang="en-US" dirty="0" err="1" smtClean="0">
                <a:solidFill>
                  <a:schemeClr val="tx1"/>
                </a:solidFill>
                <a:latin typeface="Verdana" pitchFamily="34" charset="0"/>
              </a:rPr>
              <a:t>hemar</a:t>
            </a:r>
            <a:r>
              <a:rPr lang="en-US" dirty="0" smtClean="0">
                <a:solidFill>
                  <a:schemeClr val="tx1"/>
                </a:solidFill>
                <a:latin typeface="Verdana" pitchFamily="34" charset="0"/>
              </a:rPr>
              <a:t>], that is bitumen or asphalt</a:t>
            </a:r>
          </a:p>
          <a:p>
            <a:endParaRPr lang="en-US" dirty="0" smtClean="0">
              <a:solidFill>
                <a:schemeClr val="tx1"/>
              </a:solidFill>
              <a:latin typeface="Verdana" pitchFamily="34" charset="0"/>
            </a:endParaRPr>
          </a:p>
        </p:txBody>
      </p:sp>
      <p:pic>
        <p:nvPicPr>
          <p:cNvPr id="62468" name="Picture 4" descr="http://www.britishmuseum.org/images/ps357121_l.jpg"/>
          <p:cNvPicPr>
            <a:picLocks noChangeAspect="1" noChangeArrowheads="1"/>
          </p:cNvPicPr>
          <p:nvPr/>
        </p:nvPicPr>
        <p:blipFill>
          <a:blip r:embed="rId2" cstate="print"/>
          <a:srcRect/>
          <a:stretch>
            <a:fillRect/>
          </a:stretch>
        </p:blipFill>
        <p:spPr bwMode="auto">
          <a:xfrm>
            <a:off x="2422188" y="4095345"/>
            <a:ext cx="6721812" cy="276265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Verdana" pitchFamily="34" charset="0"/>
              </a:rPr>
              <a:t>II. The Intentions of Man</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Verdana" pitchFamily="34" charset="0"/>
              </a:rPr>
              <a:t>Building </a:t>
            </a:r>
            <a:r>
              <a:rPr lang="en-US" dirty="0" smtClean="0">
                <a:solidFill>
                  <a:schemeClr val="tx1"/>
                </a:solidFill>
                <a:latin typeface="Verdana" pitchFamily="34" charset="0"/>
              </a:rPr>
              <a:t>projects used stone </a:t>
            </a:r>
            <a:r>
              <a:rPr lang="en-US" dirty="0">
                <a:solidFill>
                  <a:schemeClr val="tx1"/>
                </a:solidFill>
                <a:latin typeface="Verdana" pitchFamily="34" charset="0"/>
              </a:rPr>
              <a:t>and </a:t>
            </a:r>
            <a:r>
              <a:rPr lang="en-US" dirty="0" smtClean="0">
                <a:solidFill>
                  <a:schemeClr val="tx1"/>
                </a:solidFill>
                <a:latin typeface="Verdana" pitchFamily="34" charset="0"/>
              </a:rPr>
              <a:t>mortar</a:t>
            </a:r>
          </a:p>
          <a:p>
            <a:r>
              <a:rPr lang="en-US" dirty="0" smtClean="0">
                <a:solidFill>
                  <a:schemeClr val="tx1"/>
                </a:solidFill>
                <a:latin typeface="Verdana" pitchFamily="34" charset="0"/>
              </a:rPr>
              <a:t>Necessary </a:t>
            </a:r>
            <a:r>
              <a:rPr lang="en-US" dirty="0">
                <a:solidFill>
                  <a:schemeClr val="tx1"/>
                </a:solidFill>
                <a:latin typeface="Verdana" pitchFamily="34" charset="0"/>
              </a:rPr>
              <a:t>to substitute fire-hardened brick for stone and asphalt  for mortar</a:t>
            </a:r>
            <a:endParaRPr lang="en-US" dirty="0">
              <a:latin typeface="Verdana" pitchFamily="34" charset="0"/>
            </a:endParaRPr>
          </a:p>
        </p:txBody>
      </p:sp>
      <p:pic>
        <p:nvPicPr>
          <p:cNvPr id="4" name="Picture 4" descr="http://www.britishmuseum.org/images/ps357121_l.jpg"/>
          <p:cNvPicPr>
            <a:picLocks noChangeAspect="1" noChangeArrowheads="1"/>
          </p:cNvPicPr>
          <p:nvPr/>
        </p:nvPicPr>
        <p:blipFill>
          <a:blip r:embed="rId2" cstate="print"/>
          <a:srcRect/>
          <a:stretch>
            <a:fillRect/>
          </a:stretch>
        </p:blipFill>
        <p:spPr bwMode="auto">
          <a:xfrm>
            <a:off x="2422188" y="3803514"/>
            <a:ext cx="6721812" cy="305448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Verdana" pitchFamily="34" charset="0"/>
              </a:rPr>
              <a:t>II. The Intentions of Man</a:t>
            </a:r>
            <a:endParaRPr lang="en-US" dirty="0"/>
          </a:p>
        </p:txBody>
      </p:sp>
      <p:sp>
        <p:nvSpPr>
          <p:cNvPr id="3" name="Content Placeholder 2"/>
          <p:cNvSpPr>
            <a:spLocks noGrp="1"/>
          </p:cNvSpPr>
          <p:nvPr>
            <p:ph idx="1"/>
          </p:nvPr>
        </p:nvSpPr>
        <p:spPr/>
        <p:txBody>
          <a:bodyPr/>
          <a:lstStyle/>
          <a:p>
            <a:r>
              <a:rPr lang="en-US" dirty="0" smtClean="0">
                <a:latin typeface="Verdana" pitchFamily="34" charset="0"/>
              </a:rPr>
              <a:t>Genesis 11:4</a:t>
            </a:r>
          </a:p>
          <a:p>
            <a:r>
              <a:rPr lang="en-US" dirty="0" smtClean="0">
                <a:solidFill>
                  <a:schemeClr val="tx1"/>
                </a:solidFill>
                <a:latin typeface="Verdana" pitchFamily="34" charset="0"/>
              </a:rPr>
              <a:t>Strong </a:t>
            </a:r>
            <a:r>
              <a:rPr lang="en-US" dirty="0">
                <a:solidFill>
                  <a:schemeClr val="tx1"/>
                </a:solidFill>
                <a:latin typeface="Verdana" pitchFamily="34" charset="0"/>
              </a:rPr>
              <a:t>religious </a:t>
            </a:r>
            <a:r>
              <a:rPr lang="en-US" dirty="0" smtClean="0">
                <a:solidFill>
                  <a:schemeClr val="tx1"/>
                </a:solidFill>
                <a:latin typeface="Verdana" pitchFamily="34" charset="0"/>
              </a:rPr>
              <a:t>flavor</a:t>
            </a:r>
            <a:r>
              <a:rPr lang="en-US" dirty="0">
                <a:solidFill>
                  <a:schemeClr val="tx1"/>
                </a:solidFill>
                <a:latin typeface="Verdana" pitchFamily="34" charset="0"/>
              </a:rPr>
              <a:t>, </a:t>
            </a:r>
            <a:r>
              <a:rPr lang="en-US" dirty="0" smtClean="0">
                <a:solidFill>
                  <a:schemeClr val="tx1"/>
                </a:solidFill>
                <a:latin typeface="Verdana" pitchFamily="34" charset="0"/>
              </a:rPr>
              <a:t>men </a:t>
            </a:r>
            <a:r>
              <a:rPr lang="en-US" dirty="0">
                <a:solidFill>
                  <a:schemeClr val="tx1"/>
                </a:solidFill>
                <a:latin typeface="Verdana" pitchFamily="34" charset="0"/>
              </a:rPr>
              <a:t>were trying to get to God by building a </a:t>
            </a:r>
            <a:r>
              <a:rPr lang="en-US" dirty="0" smtClean="0">
                <a:solidFill>
                  <a:schemeClr val="tx1"/>
                </a:solidFill>
                <a:latin typeface="Verdana" pitchFamily="34" charset="0"/>
              </a:rPr>
              <a:t>tower</a:t>
            </a:r>
          </a:p>
          <a:p>
            <a:r>
              <a:rPr lang="en-US" dirty="0" smtClean="0">
                <a:solidFill>
                  <a:schemeClr val="tx1"/>
                </a:solidFill>
                <a:latin typeface="Verdana" pitchFamily="34" charset="0"/>
              </a:rPr>
              <a:t>A </a:t>
            </a:r>
            <a:r>
              <a:rPr lang="en-US" dirty="0">
                <a:solidFill>
                  <a:schemeClr val="tx1"/>
                </a:solidFill>
                <a:latin typeface="Verdana" pitchFamily="34" charset="0"/>
              </a:rPr>
              <a:t>gate to the gods and a tribute to their </a:t>
            </a:r>
            <a:r>
              <a:rPr lang="en-US" dirty="0" smtClean="0">
                <a:solidFill>
                  <a:schemeClr val="tx1"/>
                </a:solidFill>
                <a:latin typeface="Verdana" pitchFamily="34" charset="0"/>
              </a:rPr>
              <a:t>idolatry</a:t>
            </a:r>
            <a:endParaRPr lang="en-US" dirty="0">
              <a:latin typeface="Verdana" pitchFamily="34" charset="0"/>
            </a:endParaRPr>
          </a:p>
        </p:txBody>
      </p:sp>
      <p:pic>
        <p:nvPicPr>
          <p:cNvPr id="86018" name="Picture 2" descr="C:\Documents and Settings\PERKIA\My Documents\My Pictures\babel.jpg"/>
          <p:cNvPicPr>
            <a:picLocks noChangeAspect="1" noChangeArrowheads="1"/>
          </p:cNvPicPr>
          <p:nvPr/>
        </p:nvPicPr>
        <p:blipFill>
          <a:blip r:embed="rId2" cstate="print"/>
          <a:srcRect/>
          <a:stretch>
            <a:fillRect/>
          </a:stretch>
        </p:blipFill>
        <p:spPr bwMode="auto">
          <a:xfrm>
            <a:off x="2457450" y="4000500"/>
            <a:ext cx="6686550" cy="28575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Verdana" pitchFamily="34" charset="0"/>
              </a:rPr>
              <a:t>II. The Intentions of Man</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Verdana" pitchFamily="34" charset="0"/>
              </a:rPr>
              <a:t>“Its </a:t>
            </a:r>
            <a:r>
              <a:rPr lang="en-US" dirty="0">
                <a:solidFill>
                  <a:schemeClr val="tx1"/>
                </a:solidFill>
                <a:latin typeface="Verdana" pitchFamily="34" charset="0"/>
              </a:rPr>
              <a:t>top in the heavens,” </a:t>
            </a:r>
            <a:r>
              <a:rPr lang="en-US" dirty="0" smtClean="0">
                <a:solidFill>
                  <a:schemeClr val="tx1"/>
                </a:solidFill>
                <a:latin typeface="Verdana" pitchFamily="34" charset="0"/>
              </a:rPr>
              <a:t>simply </a:t>
            </a:r>
            <a:r>
              <a:rPr lang="en-US" dirty="0">
                <a:solidFill>
                  <a:schemeClr val="tx1"/>
                </a:solidFill>
                <a:latin typeface="Verdana" pitchFamily="34" charset="0"/>
              </a:rPr>
              <a:t>implies great </a:t>
            </a:r>
            <a:r>
              <a:rPr lang="en-US" dirty="0" smtClean="0">
                <a:solidFill>
                  <a:schemeClr val="tx1"/>
                </a:solidFill>
                <a:latin typeface="Verdana" pitchFamily="34" charset="0"/>
              </a:rPr>
              <a:t>height</a:t>
            </a:r>
          </a:p>
          <a:p>
            <a:r>
              <a:rPr lang="en-US" dirty="0" smtClean="0">
                <a:solidFill>
                  <a:schemeClr val="tx1"/>
                </a:solidFill>
                <a:latin typeface="Verdana" pitchFamily="34" charset="0"/>
              </a:rPr>
              <a:t>Arrogance</a:t>
            </a:r>
            <a:r>
              <a:rPr lang="en-US" dirty="0">
                <a:solidFill>
                  <a:schemeClr val="tx1"/>
                </a:solidFill>
                <a:latin typeface="Verdana" pitchFamily="34" charset="0"/>
              </a:rPr>
              <a:t>, rebellion, and pride </a:t>
            </a:r>
            <a:endParaRPr lang="en-US" dirty="0" smtClean="0">
              <a:solidFill>
                <a:schemeClr val="tx1"/>
              </a:solidFill>
              <a:latin typeface="Verdana" pitchFamily="34" charset="0"/>
            </a:endParaRPr>
          </a:p>
        </p:txBody>
      </p:sp>
      <p:pic>
        <p:nvPicPr>
          <p:cNvPr id="87042" name="Picture 2" descr="C:\Documents and Settings\PERKIA\My Documents\My Pictures\babel1.jpg"/>
          <p:cNvPicPr>
            <a:picLocks noChangeAspect="1" noChangeArrowheads="1"/>
          </p:cNvPicPr>
          <p:nvPr/>
        </p:nvPicPr>
        <p:blipFill>
          <a:blip r:embed="rId2" cstate="print"/>
          <a:srcRect/>
          <a:stretch>
            <a:fillRect/>
          </a:stretch>
        </p:blipFill>
        <p:spPr bwMode="auto">
          <a:xfrm>
            <a:off x="2419350" y="2952733"/>
            <a:ext cx="6724651" cy="3905267"/>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chri_0020_slide">
  <a:themeElements>
    <a:clrScheme name="Office Theme 2">
      <a:dk1>
        <a:srgbClr val="ABABAB"/>
      </a:dk1>
      <a:lt1>
        <a:srgbClr val="FFFFFF"/>
      </a:lt1>
      <a:dk2>
        <a:srgbClr val="336633"/>
      </a:dk2>
      <a:lt2>
        <a:srgbClr val="FFFFFF"/>
      </a:lt2>
      <a:accent1>
        <a:srgbClr val="A1BF4D"/>
      </a:accent1>
      <a:accent2>
        <a:srgbClr val="70B5CC"/>
      </a:accent2>
      <a:accent3>
        <a:srgbClr val="ADB8AD"/>
      </a:accent3>
      <a:accent4>
        <a:srgbClr val="DADADA"/>
      </a:accent4>
      <a:accent5>
        <a:srgbClr val="CDDCB2"/>
      </a:accent5>
      <a:accent6>
        <a:srgbClr val="65A4B9"/>
      </a:accent6>
      <a:hlink>
        <a:srgbClr val="8DD98D"/>
      </a:hlink>
      <a:folHlink>
        <a:srgbClr val="B8CBE6"/>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ABABAB"/>
        </a:dk1>
        <a:lt1>
          <a:srgbClr val="FFFFFF"/>
        </a:lt1>
        <a:dk2>
          <a:srgbClr val="336633"/>
        </a:dk2>
        <a:lt2>
          <a:srgbClr val="FFFFFF"/>
        </a:lt2>
        <a:accent1>
          <a:srgbClr val="66CC66"/>
        </a:accent1>
        <a:accent2>
          <a:srgbClr val="3DCC87"/>
        </a:accent2>
        <a:accent3>
          <a:srgbClr val="ADB8AD"/>
        </a:accent3>
        <a:accent4>
          <a:srgbClr val="DADADA"/>
        </a:accent4>
        <a:accent5>
          <a:srgbClr val="B8E2B8"/>
        </a:accent5>
        <a:accent6>
          <a:srgbClr val="36B97A"/>
        </a:accent6>
        <a:hlink>
          <a:srgbClr val="8DD98D"/>
        </a:hlink>
        <a:folHlink>
          <a:srgbClr val="82D9AF"/>
        </a:folHlink>
      </a:clrScheme>
      <a:clrMap bg1="dk2" tx1="lt1" bg2="dk1" tx2="lt2" accent1="accent1" accent2="accent2" accent3="accent3" accent4="accent4" accent5="accent5" accent6="accent6" hlink="hlink" folHlink="folHlink"/>
    </a:extraClrScheme>
    <a:extraClrScheme>
      <a:clrScheme name="Office Theme 2">
        <a:dk1>
          <a:srgbClr val="ABABAB"/>
        </a:dk1>
        <a:lt1>
          <a:srgbClr val="FFFFFF"/>
        </a:lt1>
        <a:dk2>
          <a:srgbClr val="336633"/>
        </a:dk2>
        <a:lt2>
          <a:srgbClr val="FFFFFF"/>
        </a:lt2>
        <a:accent1>
          <a:srgbClr val="A1BF4D"/>
        </a:accent1>
        <a:accent2>
          <a:srgbClr val="70B5CC"/>
        </a:accent2>
        <a:accent3>
          <a:srgbClr val="ADB8AD"/>
        </a:accent3>
        <a:accent4>
          <a:srgbClr val="DADADA"/>
        </a:accent4>
        <a:accent5>
          <a:srgbClr val="CDDCB2"/>
        </a:accent5>
        <a:accent6>
          <a:srgbClr val="65A4B9"/>
        </a:accent6>
        <a:hlink>
          <a:srgbClr val="8DD98D"/>
        </a:hlink>
        <a:folHlink>
          <a:srgbClr val="B8CBE6"/>
        </a:folHlink>
      </a:clrScheme>
      <a:clrMap bg1="dk2" tx1="lt1" bg2="dk1" tx2="lt2" accent1="accent1" accent2="accent2" accent3="accent3" accent4="accent4" accent5="accent5" accent6="accent6" hlink="hlink" folHlink="folHlink"/>
    </a:extraClrScheme>
    <a:extraClrScheme>
      <a:clrScheme name="Office Theme 3">
        <a:dk1>
          <a:srgbClr val="ABABAB"/>
        </a:dk1>
        <a:lt1>
          <a:srgbClr val="FFFFFF"/>
        </a:lt1>
        <a:dk2>
          <a:srgbClr val="336633"/>
        </a:dk2>
        <a:lt2>
          <a:srgbClr val="FFFFFF"/>
        </a:lt2>
        <a:accent1>
          <a:srgbClr val="E6ACCD"/>
        </a:accent1>
        <a:accent2>
          <a:srgbClr val="6CD96C"/>
        </a:accent2>
        <a:accent3>
          <a:srgbClr val="ADB8AD"/>
        </a:accent3>
        <a:accent4>
          <a:srgbClr val="DADADA"/>
        </a:accent4>
        <a:accent5>
          <a:srgbClr val="F0D2E3"/>
        </a:accent5>
        <a:accent6>
          <a:srgbClr val="61C461"/>
        </a:accent6>
        <a:hlink>
          <a:srgbClr val="EBC0A4"/>
        </a:hlink>
        <a:folHlink>
          <a:srgbClr val="D9C3E6"/>
        </a:folHlink>
      </a:clrScheme>
      <a:clrMap bg1="dk2" tx1="lt1" bg2="dk1" tx2="lt2" accent1="accent1" accent2="accent2" accent3="accent3" accent4="accent4" accent5="accent5" accent6="accent6" hlink="hlink" folHlink="folHlink"/>
    </a:extraClrScheme>
    <a:extraClrScheme>
      <a:clrScheme name="Office Theme 4">
        <a:dk1>
          <a:srgbClr val="ABABAB"/>
        </a:dk1>
        <a:lt1>
          <a:srgbClr val="FFFFFF"/>
        </a:lt1>
        <a:dk2>
          <a:srgbClr val="336633"/>
        </a:dk2>
        <a:lt2>
          <a:srgbClr val="FFFFFF"/>
        </a:lt2>
        <a:accent1>
          <a:srgbClr val="D9BA41"/>
        </a:accent1>
        <a:accent2>
          <a:srgbClr val="E68A8A"/>
        </a:accent2>
        <a:accent3>
          <a:srgbClr val="ADB8AD"/>
        </a:accent3>
        <a:accent4>
          <a:srgbClr val="DADADA"/>
        </a:accent4>
        <a:accent5>
          <a:srgbClr val="E9D9B0"/>
        </a:accent5>
        <a:accent6>
          <a:srgbClr val="D07D7D"/>
        </a:accent6>
        <a:hlink>
          <a:srgbClr val="CAC2F2"/>
        </a:hlink>
        <a:folHlink>
          <a:srgbClr val="8DD98D"/>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66CC66"/>
        </a:accent1>
        <a:accent2>
          <a:srgbClr val="3DCC87"/>
        </a:accent2>
        <a:accent3>
          <a:srgbClr val="FFFFFF"/>
        </a:accent3>
        <a:accent4>
          <a:srgbClr val="000000"/>
        </a:accent4>
        <a:accent5>
          <a:srgbClr val="B8E2B8"/>
        </a:accent5>
        <a:accent6>
          <a:srgbClr val="36B97A"/>
        </a:accent6>
        <a:hlink>
          <a:srgbClr val="8DD98D"/>
        </a:hlink>
        <a:folHlink>
          <a:srgbClr val="82D9A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A1BF4D"/>
        </a:accent1>
        <a:accent2>
          <a:srgbClr val="70B5CC"/>
        </a:accent2>
        <a:accent3>
          <a:srgbClr val="FFFFFF"/>
        </a:accent3>
        <a:accent4>
          <a:srgbClr val="000000"/>
        </a:accent4>
        <a:accent5>
          <a:srgbClr val="CDDCB2"/>
        </a:accent5>
        <a:accent6>
          <a:srgbClr val="65A4B9"/>
        </a:accent6>
        <a:hlink>
          <a:srgbClr val="8DD98D"/>
        </a:hlink>
        <a:folHlink>
          <a:srgbClr val="B8CBE6"/>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E6ACCD"/>
        </a:accent1>
        <a:accent2>
          <a:srgbClr val="6CD96C"/>
        </a:accent2>
        <a:accent3>
          <a:srgbClr val="FFFFFF"/>
        </a:accent3>
        <a:accent4>
          <a:srgbClr val="000000"/>
        </a:accent4>
        <a:accent5>
          <a:srgbClr val="F0D2E3"/>
        </a:accent5>
        <a:accent6>
          <a:srgbClr val="61C461"/>
        </a:accent6>
        <a:hlink>
          <a:srgbClr val="EBC0A4"/>
        </a:hlink>
        <a:folHlink>
          <a:srgbClr val="D9C3E6"/>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D9BA41"/>
        </a:accent1>
        <a:accent2>
          <a:srgbClr val="E68A8A"/>
        </a:accent2>
        <a:accent3>
          <a:srgbClr val="FFFFFF"/>
        </a:accent3>
        <a:accent4>
          <a:srgbClr val="000000"/>
        </a:accent4>
        <a:accent5>
          <a:srgbClr val="E9D9B0"/>
        </a:accent5>
        <a:accent6>
          <a:srgbClr val="D07D7D"/>
        </a:accent6>
        <a:hlink>
          <a:srgbClr val="CAC2F2"/>
        </a:hlink>
        <a:folHlink>
          <a:srgbClr val="8DD98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ABABAB"/>
      </a:dk1>
      <a:lt1>
        <a:srgbClr val="FFFFFF"/>
      </a:lt1>
      <a:dk2>
        <a:srgbClr val="336633"/>
      </a:dk2>
      <a:lt2>
        <a:srgbClr val="FFFFFF"/>
      </a:lt2>
      <a:accent1>
        <a:srgbClr val="A1BF4D"/>
      </a:accent1>
      <a:accent2>
        <a:srgbClr val="70B5CC"/>
      </a:accent2>
      <a:accent3>
        <a:srgbClr val="ADB8AD"/>
      </a:accent3>
      <a:accent4>
        <a:srgbClr val="DADADA"/>
      </a:accent4>
      <a:accent5>
        <a:srgbClr val="CDDCB2"/>
      </a:accent5>
      <a:accent6>
        <a:srgbClr val="65A4B9"/>
      </a:accent6>
      <a:hlink>
        <a:srgbClr val="8DD98D"/>
      </a:hlink>
      <a:folHlink>
        <a:srgbClr val="B8CBE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ABABAB"/>
        </a:dk1>
        <a:lt1>
          <a:srgbClr val="FFFFFF"/>
        </a:lt1>
        <a:dk2>
          <a:srgbClr val="336633"/>
        </a:dk2>
        <a:lt2>
          <a:srgbClr val="FFFFFF"/>
        </a:lt2>
        <a:accent1>
          <a:srgbClr val="66CC66"/>
        </a:accent1>
        <a:accent2>
          <a:srgbClr val="3DCC87"/>
        </a:accent2>
        <a:accent3>
          <a:srgbClr val="ADB8AD"/>
        </a:accent3>
        <a:accent4>
          <a:srgbClr val="DADADA"/>
        </a:accent4>
        <a:accent5>
          <a:srgbClr val="B8E2B8"/>
        </a:accent5>
        <a:accent6>
          <a:srgbClr val="36B97A"/>
        </a:accent6>
        <a:hlink>
          <a:srgbClr val="8DD98D"/>
        </a:hlink>
        <a:folHlink>
          <a:srgbClr val="82D9AF"/>
        </a:folHlink>
      </a:clrScheme>
      <a:clrMap bg1="dk2" tx1="lt1" bg2="dk1" tx2="lt2" accent1="accent1" accent2="accent2" accent3="accent3" accent4="accent4" accent5="accent5" accent6="accent6" hlink="hlink" folHlink="folHlink"/>
    </a:extraClrScheme>
    <a:extraClrScheme>
      <a:clrScheme name="1_Default Design 2">
        <a:dk1>
          <a:srgbClr val="ABABAB"/>
        </a:dk1>
        <a:lt1>
          <a:srgbClr val="FFFFFF"/>
        </a:lt1>
        <a:dk2>
          <a:srgbClr val="336633"/>
        </a:dk2>
        <a:lt2>
          <a:srgbClr val="FFFFFF"/>
        </a:lt2>
        <a:accent1>
          <a:srgbClr val="A1BF4D"/>
        </a:accent1>
        <a:accent2>
          <a:srgbClr val="70B5CC"/>
        </a:accent2>
        <a:accent3>
          <a:srgbClr val="ADB8AD"/>
        </a:accent3>
        <a:accent4>
          <a:srgbClr val="DADADA"/>
        </a:accent4>
        <a:accent5>
          <a:srgbClr val="CDDCB2"/>
        </a:accent5>
        <a:accent6>
          <a:srgbClr val="65A4B9"/>
        </a:accent6>
        <a:hlink>
          <a:srgbClr val="8DD98D"/>
        </a:hlink>
        <a:folHlink>
          <a:srgbClr val="B8CBE6"/>
        </a:folHlink>
      </a:clrScheme>
      <a:clrMap bg1="dk2" tx1="lt1" bg2="dk1" tx2="lt2" accent1="accent1" accent2="accent2" accent3="accent3" accent4="accent4" accent5="accent5" accent6="accent6" hlink="hlink" folHlink="folHlink"/>
    </a:extraClrScheme>
    <a:extraClrScheme>
      <a:clrScheme name="1_Default Design 3">
        <a:dk1>
          <a:srgbClr val="ABABAB"/>
        </a:dk1>
        <a:lt1>
          <a:srgbClr val="FFFFFF"/>
        </a:lt1>
        <a:dk2>
          <a:srgbClr val="336633"/>
        </a:dk2>
        <a:lt2>
          <a:srgbClr val="FFFFFF"/>
        </a:lt2>
        <a:accent1>
          <a:srgbClr val="E6ACCD"/>
        </a:accent1>
        <a:accent2>
          <a:srgbClr val="6CD96C"/>
        </a:accent2>
        <a:accent3>
          <a:srgbClr val="ADB8AD"/>
        </a:accent3>
        <a:accent4>
          <a:srgbClr val="DADADA"/>
        </a:accent4>
        <a:accent5>
          <a:srgbClr val="F0D2E3"/>
        </a:accent5>
        <a:accent6>
          <a:srgbClr val="61C461"/>
        </a:accent6>
        <a:hlink>
          <a:srgbClr val="EBC0A4"/>
        </a:hlink>
        <a:folHlink>
          <a:srgbClr val="D9C3E6"/>
        </a:folHlink>
      </a:clrScheme>
      <a:clrMap bg1="dk2" tx1="lt1" bg2="dk1" tx2="lt2" accent1="accent1" accent2="accent2" accent3="accent3" accent4="accent4" accent5="accent5" accent6="accent6" hlink="hlink" folHlink="folHlink"/>
    </a:extraClrScheme>
    <a:extraClrScheme>
      <a:clrScheme name="1_Default Design 4">
        <a:dk1>
          <a:srgbClr val="ABABAB"/>
        </a:dk1>
        <a:lt1>
          <a:srgbClr val="FFFFFF"/>
        </a:lt1>
        <a:dk2>
          <a:srgbClr val="336633"/>
        </a:dk2>
        <a:lt2>
          <a:srgbClr val="FFFFFF"/>
        </a:lt2>
        <a:accent1>
          <a:srgbClr val="D9BA41"/>
        </a:accent1>
        <a:accent2>
          <a:srgbClr val="E68A8A"/>
        </a:accent2>
        <a:accent3>
          <a:srgbClr val="ADB8AD"/>
        </a:accent3>
        <a:accent4>
          <a:srgbClr val="DADADA"/>
        </a:accent4>
        <a:accent5>
          <a:srgbClr val="E9D9B0"/>
        </a:accent5>
        <a:accent6>
          <a:srgbClr val="D07D7D"/>
        </a:accent6>
        <a:hlink>
          <a:srgbClr val="CAC2F2"/>
        </a:hlink>
        <a:folHlink>
          <a:srgbClr val="8DD98D"/>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66CC66"/>
        </a:accent1>
        <a:accent2>
          <a:srgbClr val="3DCC87"/>
        </a:accent2>
        <a:accent3>
          <a:srgbClr val="FFFFFF"/>
        </a:accent3>
        <a:accent4>
          <a:srgbClr val="000000"/>
        </a:accent4>
        <a:accent5>
          <a:srgbClr val="B8E2B8"/>
        </a:accent5>
        <a:accent6>
          <a:srgbClr val="36B97A"/>
        </a:accent6>
        <a:hlink>
          <a:srgbClr val="8DD98D"/>
        </a:hlink>
        <a:folHlink>
          <a:srgbClr val="82D9A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A1BF4D"/>
        </a:accent1>
        <a:accent2>
          <a:srgbClr val="70B5CC"/>
        </a:accent2>
        <a:accent3>
          <a:srgbClr val="FFFFFF"/>
        </a:accent3>
        <a:accent4>
          <a:srgbClr val="000000"/>
        </a:accent4>
        <a:accent5>
          <a:srgbClr val="CDDCB2"/>
        </a:accent5>
        <a:accent6>
          <a:srgbClr val="65A4B9"/>
        </a:accent6>
        <a:hlink>
          <a:srgbClr val="8DD98D"/>
        </a:hlink>
        <a:folHlink>
          <a:srgbClr val="B8CBE6"/>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E6ACCD"/>
        </a:accent1>
        <a:accent2>
          <a:srgbClr val="6CD96C"/>
        </a:accent2>
        <a:accent3>
          <a:srgbClr val="FFFFFF"/>
        </a:accent3>
        <a:accent4>
          <a:srgbClr val="000000"/>
        </a:accent4>
        <a:accent5>
          <a:srgbClr val="F0D2E3"/>
        </a:accent5>
        <a:accent6>
          <a:srgbClr val="61C461"/>
        </a:accent6>
        <a:hlink>
          <a:srgbClr val="EBC0A4"/>
        </a:hlink>
        <a:folHlink>
          <a:srgbClr val="D9C3E6"/>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D9BA41"/>
        </a:accent1>
        <a:accent2>
          <a:srgbClr val="E68A8A"/>
        </a:accent2>
        <a:accent3>
          <a:srgbClr val="FFFFFF"/>
        </a:accent3>
        <a:accent4>
          <a:srgbClr val="000000"/>
        </a:accent4>
        <a:accent5>
          <a:srgbClr val="E9D9B0"/>
        </a:accent5>
        <a:accent6>
          <a:srgbClr val="D07D7D"/>
        </a:accent6>
        <a:hlink>
          <a:srgbClr val="CAC2F2"/>
        </a:hlink>
        <a:folHlink>
          <a:srgbClr val="8DD98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chri_0020_slide</Template>
  <TotalTime>435</TotalTime>
  <Words>799</Words>
  <Application>Microsoft Office PowerPoint</Application>
  <PresentationFormat>On-screen Show (4:3)</PresentationFormat>
  <Paragraphs>75</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chri_0020_slide</vt:lpstr>
      <vt:lpstr>1_Default Design</vt:lpstr>
      <vt:lpstr>The Tower of Babel</vt:lpstr>
      <vt:lpstr>Introduction</vt:lpstr>
      <vt:lpstr>Contradiction?</vt:lpstr>
      <vt:lpstr>I. Conditions Prior to the Confusion of Tongues</vt:lpstr>
      <vt:lpstr>I. Conditions Prior to the Confusion of Tongues</vt:lpstr>
      <vt:lpstr>II. The Intentions of Man</vt:lpstr>
      <vt:lpstr>II. The Intentions of Man</vt:lpstr>
      <vt:lpstr>II. The Intentions of Man</vt:lpstr>
      <vt:lpstr>II. The Intentions of Man</vt:lpstr>
      <vt:lpstr>II. The Intentions of Man</vt:lpstr>
      <vt:lpstr>III. The Investigation of God</vt:lpstr>
      <vt:lpstr>III. The Investigation of God</vt:lpstr>
      <vt:lpstr>IV. God’s appraisal and purpose</vt:lpstr>
      <vt:lpstr>IV. God’s appraisal and purpose</vt:lpstr>
      <vt:lpstr>IV. God’s appraisal and purpose</vt:lpstr>
      <vt:lpstr>V. Conditions after the Confusion of Tongues</vt:lpstr>
      <vt:lpstr>Babel is important</vt:lpstr>
      <vt:lpstr>Babel is important</vt:lpstr>
      <vt:lpstr>Conclusion</vt:lpstr>
      <vt:lpstr>Conclusion</vt:lpstr>
    </vt:vector>
  </TitlesOfParts>
  <Company>ODJFS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N. PERKINS</dc:creator>
  <cp:lastModifiedBy>Karen P</cp:lastModifiedBy>
  <cp:revision>48</cp:revision>
  <dcterms:created xsi:type="dcterms:W3CDTF">2012-06-29T12:55:18Z</dcterms:created>
  <dcterms:modified xsi:type="dcterms:W3CDTF">2012-07-21T02:42:07Z</dcterms:modified>
</cp:coreProperties>
</file>