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1" r:id="rId6"/>
    <p:sldId id="263" r:id="rId7"/>
    <p:sldId id="264" r:id="rId8"/>
    <p:sldId id="265" r:id="rId9"/>
    <p:sldId id="266" r:id="rId10"/>
    <p:sldId id="267" r:id="rId11"/>
    <p:sldId id="26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7" autoAdjust="0"/>
    <p:restoredTop sz="86400" autoAdjust="0"/>
  </p:normalViewPr>
  <p:slideViewPr>
    <p:cSldViewPr>
      <p:cViewPr>
        <p:scale>
          <a:sx n="100" d="100"/>
          <a:sy n="100" d="100"/>
        </p:scale>
        <p:origin x="-1224" y="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27ADE1-3B7E-41C4-A612-A0C20C2796FF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37B7D6-9ADE-4178-B4CE-28F563B0B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07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n>
                  <a:solidFill>
                    <a:schemeClr val="accent5"/>
                  </a:solidFill>
                </a:ln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C7C82-2263-494B-A32B-05162EB011A5}" type="datetime1">
              <a:rPr lang="en-US" smtClean="0"/>
              <a:t>7/17/2014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0226A-3CF0-4502-B1B5-4A452053E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5615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7DC22-B26E-4646-AD36-05BB8D3ADC82}" type="datetime1">
              <a:rPr lang="en-US" smtClean="0"/>
              <a:t>7/17/2014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0226A-3CF0-4502-B1B5-4A452053E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737006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BEBD3-7867-4C1E-AD72-88E17F0A5F16}" type="datetime1">
              <a:rPr lang="en-US" smtClean="0"/>
              <a:t>7/17/2014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0226A-3CF0-4502-B1B5-4A452053E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079317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6000">
                <a:schemeClr val="bg1"/>
              </a:gs>
              <a:gs pos="100000">
                <a:schemeClr val="bg1">
                  <a:alpha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8001000" cy="5334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00E21-6B70-40F7-B846-B61151B5FE45}" type="datetime1">
              <a:rPr lang="en-US" smtClean="0"/>
              <a:t>7/17/2014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0226A-3CF0-4502-B1B5-4A452053E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7297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E086E-AF00-454E-9262-4B50951601A5}" type="datetime1">
              <a:rPr lang="en-US" smtClean="0"/>
              <a:t>7/17/2014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0226A-3CF0-4502-B1B5-4A452053E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414242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3CF54-0362-4376-9118-65436B5B9B2B}" type="datetime1">
              <a:rPr lang="en-US" smtClean="0"/>
              <a:t>7/17/2014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0226A-3CF0-4502-B1B5-4A452053E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656353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34BCE-BB7A-470B-8392-D7D8C08DF091}" type="datetime1">
              <a:rPr lang="en-US" smtClean="0"/>
              <a:t>7/17/2014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0226A-3CF0-4502-B1B5-4A452053E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357758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27E5-296C-4408-A6EC-704E1E81F99F}" type="datetime1">
              <a:rPr lang="en-US" smtClean="0"/>
              <a:t>7/17/2014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0226A-3CF0-4502-B1B5-4A452053E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186663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F410F-22D5-4844-8A3B-63E72EA82655}" type="datetime1">
              <a:rPr lang="en-US" smtClean="0"/>
              <a:t>7/17/2014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0226A-3CF0-4502-B1B5-4A452053E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472169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6AD54-B17D-4A0B-822E-9755B0045EE7}" type="datetime1">
              <a:rPr lang="en-US" smtClean="0"/>
              <a:t>7/17/2014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0226A-3CF0-4502-B1B5-4A452053E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627241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E395B-0EC2-4335-8468-6344ECCC45AB}" type="datetime1">
              <a:rPr lang="en-US" smtClean="0"/>
              <a:t>7/17/2014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0226A-3CF0-4502-B1B5-4A452053E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548248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6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D96C14-100A-4827-9351-C3040CEEF672}" type="datetime1">
              <a:rPr lang="en-US" smtClean="0"/>
              <a:t>7/17/2014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0226A-3CF0-4502-B1B5-4A452053E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688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5400" kern="1200">
          <a:ln>
            <a:solidFill>
              <a:schemeClr val="accent5"/>
            </a:solidFill>
          </a:ln>
          <a:solidFill>
            <a:schemeClr val="bg1"/>
          </a:solidFill>
          <a:effectLst>
            <a:reflection blurRad="6350" stA="60000" endA="900" endPos="58000" dir="5400000" sy="-100000" algn="bl" rotWithShape="0"/>
          </a:effectLst>
          <a:latin typeface="Andalus" pitchFamily="18" charset="-78"/>
          <a:ea typeface="+mj-ea"/>
          <a:cs typeface="Andalus" pitchFamily="18" charset="-78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4800600"/>
            <a:ext cx="7772400" cy="1470025"/>
          </a:xfrm>
        </p:spPr>
        <p:txBody>
          <a:bodyPr/>
          <a:lstStyle/>
          <a:p>
            <a:r>
              <a:rPr lang="en-US" dirty="0" smtClean="0"/>
              <a:t>the faith of Abraham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6019800"/>
            <a:ext cx="6400800" cy="685800"/>
          </a:xfrm>
        </p:spPr>
        <p:txBody>
          <a:bodyPr/>
          <a:lstStyle/>
          <a:p>
            <a:r>
              <a:rPr lang="en-US" dirty="0"/>
              <a:t>Genesis 12:1-3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0226A-3CF0-4502-B1B5-4A452053E0B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8790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We </a:t>
            </a:r>
            <a:r>
              <a:rPr lang="en-US" b="1" dirty="0"/>
              <a:t>too can be characterized as “the friend of God” (James 2:23</a:t>
            </a:r>
            <a:r>
              <a:rPr lang="en-US" b="1" dirty="0" smtClean="0"/>
              <a:t>)</a:t>
            </a:r>
          </a:p>
          <a:p>
            <a:endParaRPr lang="en-US" b="1" dirty="0"/>
          </a:p>
          <a:p>
            <a:r>
              <a:rPr lang="en-US" b="1" dirty="0"/>
              <a:t>Let us </a:t>
            </a:r>
            <a:r>
              <a:rPr lang="en-US" b="1" dirty="0" smtClean="0"/>
              <a:t>“</a:t>
            </a:r>
            <a:r>
              <a:rPr lang="en-US" b="1" dirty="0"/>
              <a:t>walk in the steps of that faith of our father Abraham” (Romans 4:12</a:t>
            </a:r>
            <a:r>
              <a:rPr lang="en-US" b="1" dirty="0" smtClean="0"/>
              <a:t>)</a:t>
            </a:r>
          </a:p>
          <a:p>
            <a:endParaRPr lang="en-US" b="1" dirty="0"/>
          </a:p>
          <a:p>
            <a:r>
              <a:rPr lang="en-US" b="1" dirty="0"/>
              <a:t>God will give us an eternal victory far more marvelous and grand </a:t>
            </a:r>
            <a:r>
              <a:rPr lang="en-US" b="1" dirty="0" smtClean="0"/>
              <a:t>than </a:t>
            </a:r>
            <a:r>
              <a:rPr lang="en-US" b="1" dirty="0"/>
              <a:t>we can now imagine.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0226A-3CF0-4502-B1B5-4A452053E0B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663397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0226A-3CF0-4502-B1B5-4A452053E0B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7896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Abraham had a faith which God declared to be the Christian’s model for faith.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The Christian’s understanding of God’s promise to produce a universal blessing through Abraham far </a:t>
            </a:r>
            <a:r>
              <a:rPr lang="en-US" b="1" dirty="0" smtClean="0"/>
              <a:t>exceeds </a:t>
            </a:r>
            <a:r>
              <a:rPr lang="en-US" b="1" dirty="0"/>
              <a:t>Abraham’s understanding. 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/>
              <a:t>Yet, the best any Christian can </a:t>
            </a:r>
            <a:r>
              <a:rPr lang="en-US" b="1" dirty="0" smtClean="0"/>
              <a:t>hope </a:t>
            </a:r>
            <a:r>
              <a:rPr lang="en-US" b="1" dirty="0"/>
              <a:t>to do is to equal the faith of Abraham.</a:t>
            </a:r>
          </a:p>
          <a:p>
            <a:pPr marL="0" indent="0">
              <a:buNone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0226A-3CF0-4502-B1B5-4A452053E0B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782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I.    Abraham: A True Man of Faith.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/>
              <a:t>The Faith of Abraham as a type</a:t>
            </a:r>
            <a:r>
              <a:rPr lang="en-US" b="1" dirty="0" smtClean="0"/>
              <a:t>: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Romans 4:16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James 2:19-22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014" y="3048000"/>
            <a:ext cx="5448986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0226A-3CF0-4502-B1B5-4A452053E0B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0462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I.    Abraham: A True Man of Faith.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/>
              <a:t>Abraham was reared in the city of Ur (Genesis 11:27-31), in the land of the Chaldeans</a:t>
            </a:r>
            <a:r>
              <a:rPr lang="en-US" b="1" dirty="0" smtClean="0"/>
              <a:t>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325" y="3200400"/>
            <a:ext cx="6934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0226A-3CF0-4502-B1B5-4A452053E0B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3372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II.  God’s Call –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According to Stephen, God called Abraham to leave his family while he was still living </a:t>
            </a:r>
            <a:r>
              <a:rPr lang="en-US" b="1" dirty="0" smtClean="0"/>
              <a:t>in Ur. 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Acts 7:2-4 </a:t>
            </a: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Genesis 12:1</a:t>
            </a:r>
            <a:endParaRPr lang="en-US" b="1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700" y="2895599"/>
            <a:ext cx="5245100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0226A-3CF0-4502-B1B5-4A452053E0B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6493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III.  Abraham’s Response  –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How did Abraham respond? </a:t>
            </a:r>
          </a:p>
          <a:p>
            <a:pPr marL="0" indent="0">
              <a:buNone/>
            </a:pPr>
            <a:r>
              <a:rPr lang="en-US" b="1" dirty="0"/>
              <a:t>Hebrews 11:8 </a:t>
            </a:r>
            <a:endParaRPr lang="en-US" b="1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Disobedience </a:t>
            </a:r>
            <a:r>
              <a:rPr lang="en-US" b="1" dirty="0"/>
              <a:t>is the fruit of </a:t>
            </a:r>
            <a:r>
              <a:rPr lang="en-US" b="1" dirty="0" smtClean="0"/>
              <a:t>disbelief</a:t>
            </a:r>
          </a:p>
          <a:p>
            <a:pPr marL="0" indent="0">
              <a:buNone/>
            </a:pPr>
            <a:r>
              <a:rPr lang="en-US" b="1" dirty="0" smtClean="0"/>
              <a:t>Genesis 3:1-5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0226A-3CF0-4502-B1B5-4A452053E0B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2490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III.  Abraham’s Response  –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We must learn </a:t>
            </a:r>
            <a:r>
              <a:rPr lang="en-US" b="1" dirty="0" smtClean="0"/>
              <a:t>to </a:t>
            </a:r>
            <a:r>
              <a:rPr lang="en-US" b="1" dirty="0"/>
              <a:t>live by </a:t>
            </a:r>
            <a:r>
              <a:rPr lang="en-US" b="1" dirty="0" smtClean="0"/>
              <a:t>faith.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 err="1"/>
              <a:t>Heb</a:t>
            </a:r>
            <a:r>
              <a:rPr lang="en-US" b="1" dirty="0"/>
              <a:t> </a:t>
            </a:r>
            <a:r>
              <a:rPr lang="en-US" b="1" dirty="0" smtClean="0"/>
              <a:t>3:12-14</a:t>
            </a:r>
          </a:p>
          <a:p>
            <a:pPr marL="0" indent="0">
              <a:buNone/>
            </a:pPr>
            <a:r>
              <a:rPr lang="en-US" b="1" dirty="0" err="1"/>
              <a:t>Heb</a:t>
            </a:r>
            <a:r>
              <a:rPr lang="en-US" b="1" dirty="0"/>
              <a:t> </a:t>
            </a:r>
            <a:r>
              <a:rPr lang="en-US" b="1" dirty="0" smtClean="0"/>
              <a:t>3:18-19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Was his faith blind? </a:t>
            </a: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 err="1"/>
              <a:t>Prov</a:t>
            </a:r>
            <a:r>
              <a:rPr lang="en-US" b="1" dirty="0"/>
              <a:t> 3:5-7 </a:t>
            </a:r>
            <a:endParaRPr lang="en-US" b="1" dirty="0" smtClean="0"/>
          </a:p>
          <a:p>
            <a:pPr marL="0" indent="0">
              <a:buNone/>
            </a:pPr>
            <a:endParaRPr lang="en-US" b="1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905000"/>
            <a:ext cx="4953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0226A-3CF0-4502-B1B5-4A452053E0B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8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III.  Abraham’s Response  –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Abraham was called to leave behind what he was most familiar </a:t>
            </a:r>
            <a:r>
              <a:rPr lang="en-US" b="1" dirty="0" smtClean="0"/>
              <a:t>with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Rom </a:t>
            </a:r>
            <a:r>
              <a:rPr lang="en-US" b="1" dirty="0" smtClean="0"/>
              <a:t>6:2b-7</a:t>
            </a:r>
          </a:p>
          <a:p>
            <a:pPr marL="0" indent="0">
              <a:buNone/>
            </a:pPr>
            <a:r>
              <a:rPr lang="en-US" b="1" dirty="0"/>
              <a:t>Rom. 12:2 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/>
              <a:t>2 Cor. 6:14 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/>
              <a:t>1 John 2:15 </a:t>
            </a:r>
            <a:endParaRPr lang="en-US" b="1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402" y="2971800"/>
            <a:ext cx="5879123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0226A-3CF0-4502-B1B5-4A452053E0B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6746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IV. Lessons from the Life of Abraham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Abraham was </a:t>
            </a:r>
            <a:r>
              <a:rPr lang="en-US" b="1" dirty="0"/>
              <a:t>a man of sacrificial selflessness. </a:t>
            </a: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Abraham was a man of conviction. </a:t>
            </a:r>
            <a:endParaRPr lang="en-US" b="1" dirty="0" smtClean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/>
              <a:t>Abraham was a man of faith, or trust. </a:t>
            </a: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Abraham provides a magnificent example of what constitutes true loyalty to God.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0226A-3CF0-4502-B1B5-4A452053E0B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0363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321</Words>
  <Application>Microsoft Office PowerPoint</Application>
  <PresentationFormat>On-screen Show (4:3)</PresentationFormat>
  <Paragraphs>74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the faith of Abraham</vt:lpstr>
      <vt:lpstr>INTRODUCTION</vt:lpstr>
      <vt:lpstr>I.    Abraham: A True Man of Faith. </vt:lpstr>
      <vt:lpstr>I.    Abraham: A True Man of Faith. </vt:lpstr>
      <vt:lpstr>II.  God’s Call – </vt:lpstr>
      <vt:lpstr>III.  Abraham’s Response  – </vt:lpstr>
      <vt:lpstr>III.  Abraham’s Response  – </vt:lpstr>
      <vt:lpstr>III.  Abraham’s Response  – </vt:lpstr>
      <vt:lpstr>IV. Lessons from the Life of Abraham</vt:lpstr>
      <vt:lpstr>Conclusion</vt:lpstr>
      <vt:lpstr>PowerPoint Presentation</vt:lpstr>
    </vt:vector>
  </TitlesOfParts>
  <Company>Tulsa Community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Benjamin J. Williams</dc:creator>
  <cp:lastModifiedBy>ANDREW N. PERKINS</cp:lastModifiedBy>
  <cp:revision>20</cp:revision>
  <dcterms:created xsi:type="dcterms:W3CDTF">2012-07-03T17:04:11Z</dcterms:created>
  <dcterms:modified xsi:type="dcterms:W3CDTF">2014-07-17T19:26:25Z</dcterms:modified>
</cp:coreProperties>
</file>