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6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100" d="100"/>
          <a:sy n="100" d="100"/>
        </p:scale>
        <p:origin x="-2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68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25B883-32BD-496C-B6CB-46CFAE4303F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D7AA43E0-1C4C-4123-8C21-99362C2D46C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59FE82-9273-45F9-9964-9880C3AF48A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F604ED-4560-4CA5-B9F4-0FF6CD63D2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C4F2CE1F-7293-4455-AC26-16EBA5F129C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DD011F-E135-4B31-8D97-A850E068D37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C27BB8-E9DC-4F98-8D6D-6010539280D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C575AB-9CBE-4FA2-A70D-809930A4F0E8}"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9B9CE80-D516-4986-B7C5-9BC9A765F88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5F08FF4-1421-4124-A4F9-092FA4C4DEB8}"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034B38-2E59-47A5-9533-3A8B4E014F82}"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9288E9-564F-4C23-A647-331130729DC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3F8E1B-10CE-45F6-8B61-B417EA6FED27}"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11D854-4BF4-4292-BA13-EB0B731F3D8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0F5B98-D3A2-4A92-9B08-1FC8713161C8}"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AC9E4C-C6B6-42CC-B57D-E8FFE0E320D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A4FCF7-89B3-4189-A408-B1DFCBB2C78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680E62-A5FC-480D-B2C6-BB34BB7869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7430DC-918E-4BFA-94E6-0B2D1B0885B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D2E17BC-CE4F-419A-B2A1-65043B8153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7B080B-B133-4F3E-B195-BC1502011F1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C5AE3D-6C76-4C2F-85A8-FC49C5ECABC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7D0E0C-ED83-494F-B64C-51C0641B54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FAF44D-67CA-4D3A-BEB8-8ADC322212E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F90BCE-CB9E-4EBE-9DBD-464A1EB1605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US" dirty="0" smtClean="0"/>
              <a:t>Genesis Chapter Twenty-two</a:t>
            </a:r>
            <a:endParaRPr lang="en-US" dirty="0"/>
          </a:p>
        </p:txBody>
      </p:sp>
      <p:sp>
        <p:nvSpPr>
          <p:cNvPr id="51203" name="Rectangle 3"/>
          <p:cNvSpPr>
            <a:spLocks noGrp="1" noChangeArrowheads="1"/>
          </p:cNvSpPr>
          <p:nvPr>
            <p:ph type="subTitle" idx="1"/>
          </p:nvPr>
        </p:nvSpPr>
        <p:spPr/>
        <p:txBody>
          <a:bodyPr/>
          <a:lstStyle/>
          <a:p>
            <a:r>
              <a:rPr lang="en-US" dirty="0" smtClean="0"/>
              <a:t>Bible Bowl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22:4</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5. When did Abraham see the place afar off where he was to offer Isaac? </a:t>
            </a:r>
            <a:endParaRPr lang="en-US" dirty="0" smtClean="0">
              <a:solidFill>
                <a:schemeClr val="tx1"/>
              </a:solidFill>
              <a:latin typeface="+mn-lt"/>
              <a:ea typeface="+mn-ea"/>
              <a:cs typeface="+mn-cs"/>
            </a:endParaRPr>
          </a:p>
          <a:p>
            <a:pPr>
              <a:buNone/>
            </a:pPr>
            <a:endParaRPr lang="en-US" dirty="0"/>
          </a:p>
          <a:p>
            <a:pPr>
              <a:buNone/>
            </a:pPr>
            <a:r>
              <a:rPr lang="en-US" dirty="0" smtClean="0"/>
              <a:t>	A. on the third day </a:t>
            </a:r>
          </a:p>
          <a:p>
            <a:pPr>
              <a:buNone/>
            </a:pPr>
            <a:endParaRPr lang="en-US" dirty="0" smtClean="0"/>
          </a:p>
          <a:p>
            <a:pPr>
              <a:buNone/>
            </a:pPr>
            <a:r>
              <a:rPr lang="en-US" dirty="0" smtClean="0"/>
              <a:t>	B. on the forth day</a:t>
            </a:r>
          </a:p>
          <a:p>
            <a:pPr>
              <a:buNone/>
            </a:pPr>
            <a:endParaRPr lang="en-US" dirty="0" smtClean="0"/>
          </a:p>
          <a:p>
            <a:pPr>
              <a:buNone/>
            </a:pPr>
            <a:r>
              <a:rPr lang="en-US" dirty="0" smtClean="0"/>
              <a:t>	C. on the fifth day</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5. When did Abraham see the place afar off where he was to offer Isaac? </a:t>
            </a:r>
          </a:p>
          <a:p>
            <a:pPr>
              <a:buNone/>
            </a:pPr>
            <a:endParaRPr lang="en-US" dirty="0" smtClean="0"/>
          </a:p>
          <a:p>
            <a:pPr>
              <a:buNone/>
            </a:pPr>
            <a:r>
              <a:rPr lang="en-US" dirty="0" smtClean="0"/>
              <a:t>	A. on the third day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22:5</a:t>
            </a:r>
            <a:endParaRPr lang="en-US" dirty="0"/>
          </a:p>
        </p:txBody>
      </p:sp>
      <p:sp>
        <p:nvSpPr>
          <p:cNvPr id="3" name="Content Placeholder 2"/>
          <p:cNvSpPr>
            <a:spLocks noGrp="1"/>
          </p:cNvSpPr>
          <p:nvPr>
            <p:ph idx="1"/>
          </p:nvPr>
        </p:nvSpPr>
        <p:spPr/>
        <p:txBody>
          <a:bodyPr/>
          <a:lstStyle/>
          <a:p>
            <a:pPr marL="457200" indent="-457200">
              <a:buAutoNum type="arabicPeriod" startAt="6"/>
            </a:pPr>
            <a:r>
              <a:rPr lang="en-US" dirty="0" smtClean="0">
                <a:solidFill>
                  <a:schemeClr val="tx1"/>
                </a:solidFill>
                <a:latin typeface="+mn-lt"/>
                <a:ea typeface="+mn-ea"/>
                <a:cs typeface="+mn-cs"/>
              </a:rPr>
              <a:t>What </a:t>
            </a:r>
            <a:r>
              <a:rPr lang="en-US" dirty="0">
                <a:solidFill>
                  <a:schemeClr val="tx1"/>
                </a:solidFill>
                <a:latin typeface="+mn-lt"/>
                <a:ea typeface="+mn-ea"/>
                <a:cs typeface="+mn-cs"/>
              </a:rPr>
              <a:t>did Abraham say unto his young men, when he saw the place afar off where he was to offer Isaac</a:t>
            </a:r>
            <a:r>
              <a:rPr lang="en-US" dirty="0" smtClean="0">
                <a:solidFill>
                  <a:schemeClr val="tx1"/>
                </a:solidFill>
                <a:latin typeface="+mn-lt"/>
                <a:ea typeface="+mn-ea"/>
                <a:cs typeface="+mn-cs"/>
              </a:rPr>
              <a:t>?</a:t>
            </a:r>
          </a:p>
          <a:p>
            <a:pPr marL="457200" indent="-457200">
              <a:buAutoNum type="arabicPeriod" startAt="6"/>
            </a:pPr>
            <a:endParaRPr lang="en-US" dirty="0"/>
          </a:p>
          <a:p>
            <a:pPr marL="457200" indent="-457200">
              <a:buNone/>
            </a:pPr>
            <a:r>
              <a:rPr lang="en-US" dirty="0" smtClean="0"/>
              <a:t>	A. Let a little water, I pray you, be fetched, and wash your feet, and rest yourselves </a:t>
            </a:r>
          </a:p>
          <a:p>
            <a:pPr marL="457200" indent="-457200">
              <a:buNone/>
            </a:pPr>
            <a:endParaRPr lang="en-US" dirty="0" smtClean="0"/>
          </a:p>
          <a:p>
            <a:pPr marL="457200" indent="-457200">
              <a:buNone/>
            </a:pPr>
            <a:r>
              <a:rPr lang="en-US" dirty="0" smtClean="0"/>
              <a:t>	B. separate thyself, I pray thee, from me</a:t>
            </a:r>
          </a:p>
          <a:p>
            <a:pPr marL="457200" indent="-457200">
              <a:buNone/>
            </a:pPr>
            <a:endParaRPr lang="en-US" dirty="0" smtClean="0"/>
          </a:p>
          <a:p>
            <a:pPr marL="457200" indent="-457200">
              <a:buNone/>
            </a:pPr>
            <a:r>
              <a:rPr lang="en-US" dirty="0" smtClean="0"/>
              <a:t>	C. Abide ye here with the ass</a:t>
            </a:r>
          </a:p>
          <a:p>
            <a:pPr marL="457200" indent="-45720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22:5</a:t>
            </a:r>
            <a:endParaRPr lang="en-US" dirty="0"/>
          </a:p>
        </p:txBody>
      </p:sp>
      <p:sp>
        <p:nvSpPr>
          <p:cNvPr id="3" name="Content Placeholder 2"/>
          <p:cNvSpPr>
            <a:spLocks noGrp="1"/>
          </p:cNvSpPr>
          <p:nvPr>
            <p:ph idx="1"/>
          </p:nvPr>
        </p:nvSpPr>
        <p:spPr/>
        <p:txBody>
          <a:bodyPr/>
          <a:lstStyle/>
          <a:p>
            <a:pPr marL="457200" indent="-457200">
              <a:buAutoNum type="arabicPeriod" startAt="6"/>
            </a:pPr>
            <a:r>
              <a:rPr lang="en-US" dirty="0" smtClean="0">
                <a:solidFill>
                  <a:schemeClr val="tx1"/>
                </a:solidFill>
                <a:latin typeface="+mn-lt"/>
                <a:ea typeface="+mn-ea"/>
                <a:cs typeface="+mn-cs"/>
              </a:rPr>
              <a:t>What did Abraham say unto his young men, when he saw the place afar off where he was to offer Isaac?</a:t>
            </a:r>
          </a:p>
          <a:p>
            <a:pPr marL="457200" indent="-457200">
              <a:buNone/>
            </a:pPr>
            <a:endParaRPr lang="en-US" dirty="0" smtClean="0"/>
          </a:p>
          <a:p>
            <a:pPr marL="457200" indent="-457200">
              <a:buNone/>
            </a:pPr>
            <a:r>
              <a:rPr lang="en-US" dirty="0" smtClean="0"/>
              <a:t>	C. Abide ye here with the ass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22:5</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7. What did Abraham tell the young men that he was going to do, while they waited with the ass</a:t>
            </a:r>
            <a:r>
              <a:rPr lang="en-US" dirty="0" smtClean="0">
                <a:solidFill>
                  <a:schemeClr val="tx1"/>
                </a:solidFill>
                <a:latin typeface="+mn-lt"/>
                <a:ea typeface="+mn-ea"/>
                <a:cs typeface="+mn-cs"/>
              </a:rPr>
              <a:t>?</a:t>
            </a:r>
          </a:p>
          <a:p>
            <a:pPr>
              <a:buNone/>
            </a:pPr>
            <a:endParaRPr lang="en-US" dirty="0"/>
          </a:p>
          <a:p>
            <a:pPr>
              <a:buNone/>
            </a:pPr>
            <a:r>
              <a:rPr lang="en-US" dirty="0" smtClean="0"/>
              <a:t>	A. I and the lad will go yonder and plant a grove, and come again to you </a:t>
            </a:r>
          </a:p>
          <a:p>
            <a:pPr>
              <a:buNone/>
            </a:pPr>
            <a:endParaRPr lang="en-US" dirty="0" smtClean="0"/>
          </a:p>
          <a:p>
            <a:pPr>
              <a:buNone/>
            </a:pPr>
            <a:r>
              <a:rPr lang="en-US" dirty="0" smtClean="0"/>
              <a:t>	B. I and the lad will go yonder and worship, and come again to you</a:t>
            </a:r>
          </a:p>
          <a:p>
            <a:pPr>
              <a:buNone/>
            </a:pPr>
            <a:endParaRPr lang="en-US" dirty="0" smtClean="0"/>
          </a:p>
          <a:p>
            <a:pPr>
              <a:buNone/>
            </a:pPr>
            <a:r>
              <a:rPr lang="en-US" dirty="0" smtClean="0"/>
              <a:t>	C. I and the lad will go yonder and dig a well of water, and come again to you</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7. What did Abraham tell the young men that he was going to do, while they waited with the ass?</a:t>
            </a:r>
          </a:p>
          <a:p>
            <a:pPr>
              <a:buNone/>
            </a:pPr>
            <a:endParaRPr lang="en-US" dirty="0" smtClean="0"/>
          </a:p>
          <a:p>
            <a:pPr>
              <a:buNone/>
            </a:pPr>
            <a:r>
              <a:rPr lang="en-US" dirty="0" smtClean="0"/>
              <a:t>	B. I and the lad will go yonder and worship, and come again to you</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22:6</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8. After Abraham told the young men that he and the lad would go yonder and worship, what did he lay upon Isaac his son? </a:t>
            </a:r>
            <a:endParaRPr lang="en-US" dirty="0" smtClean="0">
              <a:solidFill>
                <a:schemeClr val="tx1"/>
              </a:solidFill>
              <a:latin typeface="+mn-lt"/>
              <a:ea typeface="+mn-ea"/>
              <a:cs typeface="+mn-cs"/>
            </a:endParaRPr>
          </a:p>
          <a:p>
            <a:pPr>
              <a:buNone/>
            </a:pPr>
            <a:endParaRPr lang="en-US" dirty="0"/>
          </a:p>
          <a:p>
            <a:pPr>
              <a:buNone/>
            </a:pPr>
            <a:r>
              <a:rPr lang="en-US" dirty="0" smtClean="0"/>
              <a:t>	A. bread, and a bottle of water</a:t>
            </a:r>
          </a:p>
          <a:p>
            <a:pPr>
              <a:buNone/>
            </a:pPr>
            <a:endParaRPr lang="en-US" dirty="0" smtClean="0"/>
          </a:p>
          <a:p>
            <a:pPr>
              <a:buNone/>
            </a:pPr>
            <a:r>
              <a:rPr lang="en-US" dirty="0" smtClean="0"/>
              <a:t>	B. a thousand pieces of silver</a:t>
            </a:r>
          </a:p>
          <a:p>
            <a:pPr>
              <a:buNone/>
            </a:pPr>
            <a:endParaRPr lang="en-US" dirty="0" smtClean="0"/>
          </a:p>
          <a:p>
            <a:pPr>
              <a:buNone/>
            </a:pPr>
            <a:r>
              <a:rPr lang="en-US" dirty="0" smtClean="0"/>
              <a:t>	C. the wood of the burnt offering</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22:6</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8. After Abraham told the young men that he and the lad would go yonder and worship, what did he lay upon Isaac his son? </a:t>
            </a:r>
            <a:endParaRPr lang="en-US" dirty="0" smtClean="0"/>
          </a:p>
          <a:p>
            <a:pPr>
              <a:buNone/>
            </a:pPr>
            <a:endParaRPr lang="en-US" dirty="0" smtClean="0"/>
          </a:p>
          <a:p>
            <a:pPr>
              <a:buNone/>
            </a:pPr>
            <a:r>
              <a:rPr lang="en-US" dirty="0" smtClean="0"/>
              <a:t>	C. the wood of the burnt offering</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22:6</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9. After Abraham laid the wood of the burnt offering on Isaac what he take as they went both of them together</a:t>
            </a:r>
            <a:r>
              <a:rPr lang="en-US" dirty="0" smtClean="0">
                <a:solidFill>
                  <a:schemeClr val="tx1"/>
                </a:solidFill>
                <a:latin typeface="+mn-lt"/>
                <a:ea typeface="+mn-ea"/>
                <a:cs typeface="+mn-cs"/>
              </a:rPr>
              <a:t>?</a:t>
            </a:r>
          </a:p>
          <a:p>
            <a:pPr>
              <a:buNone/>
            </a:pPr>
            <a:endParaRPr lang="en-US" dirty="0"/>
          </a:p>
          <a:p>
            <a:pPr>
              <a:buNone/>
            </a:pPr>
            <a:r>
              <a:rPr lang="en-US" dirty="0" smtClean="0"/>
              <a:t>	A. he took a ewe lamb</a:t>
            </a:r>
          </a:p>
          <a:p>
            <a:pPr>
              <a:buNone/>
            </a:pPr>
            <a:endParaRPr lang="en-US" dirty="0" smtClean="0"/>
          </a:p>
          <a:p>
            <a:pPr>
              <a:buNone/>
            </a:pPr>
            <a:r>
              <a:rPr lang="en-US" dirty="0" smtClean="0"/>
              <a:t>	B. he took the fire in his hand, and a knife</a:t>
            </a:r>
          </a:p>
          <a:p>
            <a:pPr>
              <a:buNone/>
            </a:pPr>
            <a:endParaRPr lang="en-US" dirty="0" smtClean="0"/>
          </a:p>
          <a:p>
            <a:pPr>
              <a:buNone/>
            </a:pPr>
            <a:r>
              <a:rPr lang="en-US" dirty="0" smtClean="0"/>
              <a:t>	C. he took bread, and a bottle of water</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22:6</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9. After Abraham laid the wood of the burnt offering on Isaac what he take as they went both of them together?</a:t>
            </a:r>
          </a:p>
          <a:p>
            <a:pPr>
              <a:buNone/>
            </a:pPr>
            <a:endParaRPr lang="en-US" dirty="0" smtClean="0"/>
          </a:p>
          <a:p>
            <a:pPr>
              <a:buNone/>
            </a:pPr>
            <a:r>
              <a:rPr lang="en-US" dirty="0" smtClean="0"/>
              <a:t>	B. he took the fire in his hand, and a knife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solidFill>
                  <a:schemeClr val="tx1"/>
                </a:solidFill>
                <a:latin typeface="+mj-lt"/>
                <a:ea typeface="+mj-ea"/>
                <a:cs typeface="+mj-cs"/>
              </a:rPr>
              <a:t>Genesis </a:t>
            </a:r>
            <a:r>
              <a:rPr lang="en-US" dirty="0">
                <a:solidFill>
                  <a:schemeClr val="tx1"/>
                </a:solidFill>
                <a:latin typeface="+mj-lt"/>
                <a:ea typeface="+mj-ea"/>
                <a:cs typeface="+mj-cs"/>
              </a:rPr>
              <a:t>22:1</a:t>
            </a:r>
            <a:endParaRPr lang="en-US" dirty="0"/>
          </a:p>
        </p:txBody>
      </p:sp>
      <p:sp>
        <p:nvSpPr>
          <p:cNvPr id="52227" name="Rectangle 3"/>
          <p:cNvSpPr>
            <a:spLocks noGrp="1" noChangeArrowheads="1"/>
          </p:cNvSpPr>
          <p:nvPr>
            <p:ph type="body" idx="1"/>
          </p:nvPr>
        </p:nvSpPr>
        <p:spPr/>
        <p:txBody>
          <a:bodyPr/>
          <a:lstStyle/>
          <a:p>
            <a:pPr marL="457200" indent="-457200">
              <a:buAutoNum type="arabicPeriod"/>
            </a:pPr>
            <a:r>
              <a:rPr lang="en-US" dirty="0">
                <a:solidFill>
                  <a:schemeClr val="tx1"/>
                </a:solidFill>
                <a:latin typeface="+mn-lt"/>
                <a:ea typeface="+mn-ea"/>
                <a:cs typeface="+mn-cs"/>
              </a:rPr>
              <a:t> After Abraham made a covenant with </a:t>
            </a:r>
            <a:r>
              <a:rPr lang="en-US" dirty="0" err="1">
                <a:solidFill>
                  <a:schemeClr val="tx1"/>
                </a:solidFill>
                <a:latin typeface="+mn-lt"/>
                <a:ea typeface="+mn-ea"/>
                <a:cs typeface="+mn-cs"/>
              </a:rPr>
              <a:t>Abimelech</a:t>
            </a:r>
            <a:r>
              <a:rPr lang="en-US" dirty="0">
                <a:solidFill>
                  <a:schemeClr val="tx1"/>
                </a:solidFill>
                <a:latin typeface="+mn-lt"/>
                <a:ea typeface="+mn-ea"/>
                <a:cs typeface="+mn-cs"/>
              </a:rPr>
              <a:t>, what did God do to him? </a:t>
            </a:r>
            <a:endParaRPr lang="en-US" dirty="0" smtClean="0">
              <a:solidFill>
                <a:schemeClr val="tx1"/>
              </a:solidFill>
              <a:latin typeface="+mn-lt"/>
              <a:ea typeface="+mn-ea"/>
              <a:cs typeface="+mn-cs"/>
            </a:endParaRPr>
          </a:p>
          <a:p>
            <a:pPr marL="457200" indent="-457200">
              <a:buNone/>
            </a:pPr>
            <a:endParaRPr lang="en-US" dirty="0"/>
          </a:p>
          <a:p>
            <a:pPr marL="457200" indent="-457200">
              <a:buNone/>
            </a:pPr>
            <a:r>
              <a:rPr lang="en-US" dirty="0" smtClean="0"/>
              <a:t>	A. the LORD visited Abraham</a:t>
            </a:r>
          </a:p>
          <a:p>
            <a:pPr marL="457200" indent="-457200">
              <a:buNone/>
            </a:pPr>
            <a:endParaRPr lang="en-US" dirty="0" smtClean="0"/>
          </a:p>
          <a:p>
            <a:pPr marL="457200" indent="-457200">
              <a:buNone/>
            </a:pPr>
            <a:r>
              <a:rPr lang="en-US" dirty="0" smtClean="0"/>
              <a:t>	B. God did tempt Abraham</a:t>
            </a:r>
          </a:p>
          <a:p>
            <a:pPr marL="457200" indent="-457200">
              <a:buNone/>
            </a:pPr>
            <a:endParaRPr lang="en-US" dirty="0" smtClean="0"/>
          </a:p>
          <a:p>
            <a:pPr marL="457200" indent="-457200">
              <a:buNone/>
            </a:pPr>
            <a:r>
              <a:rPr lang="en-US" dirty="0" smtClean="0"/>
              <a:t>	C. the LORD appeared unto Abraham</a:t>
            </a:r>
          </a:p>
          <a:p>
            <a:pPr marL="457200" indent="-45720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22:7</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10. What did Isaac ask Abraham his father, as he carried the wood of the burnt offering? </a:t>
            </a:r>
            <a:endParaRPr lang="en-US" dirty="0" smtClean="0">
              <a:solidFill>
                <a:schemeClr val="tx1"/>
              </a:solidFill>
              <a:latin typeface="+mn-lt"/>
              <a:ea typeface="+mn-ea"/>
              <a:cs typeface="+mn-cs"/>
            </a:endParaRPr>
          </a:p>
          <a:p>
            <a:pPr>
              <a:buNone/>
            </a:pPr>
            <a:endParaRPr lang="en-US" dirty="0"/>
          </a:p>
          <a:p>
            <a:pPr>
              <a:buNone/>
            </a:pPr>
            <a:r>
              <a:rPr lang="en-US" dirty="0" smtClean="0"/>
              <a:t>	A. what have I offended thee, that thou hast brought me to be a burnt offering?</a:t>
            </a:r>
          </a:p>
          <a:p>
            <a:pPr>
              <a:buNone/>
            </a:pPr>
            <a:endParaRPr lang="en-US" dirty="0" smtClean="0"/>
          </a:p>
          <a:p>
            <a:pPr>
              <a:buNone/>
            </a:pPr>
            <a:r>
              <a:rPr lang="en-US" dirty="0" smtClean="0"/>
              <a:t>	B. Wilt thou also destroy me if I am righteous?</a:t>
            </a:r>
          </a:p>
          <a:p>
            <a:pPr>
              <a:buNone/>
            </a:pPr>
            <a:endParaRPr lang="en-US" dirty="0" smtClean="0"/>
          </a:p>
          <a:p>
            <a:pPr>
              <a:buNone/>
            </a:pPr>
            <a:r>
              <a:rPr lang="en-US" dirty="0" smtClean="0"/>
              <a:t>	C. where is the lamb for a burnt offering?</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10. What did Isaac ask Abraham his father, as he carried the wood of the burnt offering? </a:t>
            </a:r>
          </a:p>
          <a:p>
            <a:pPr>
              <a:buNone/>
            </a:pPr>
            <a:endParaRPr lang="en-US" dirty="0" smtClean="0"/>
          </a:p>
          <a:p>
            <a:pPr>
              <a:buNone/>
            </a:pPr>
            <a:r>
              <a:rPr lang="en-US" dirty="0" smtClean="0"/>
              <a:t>	C. where is the lamb for a burnt offering?</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11. How did Abraham respond to Isaac’s question, where is the lamb for a burnt offering? </a:t>
            </a:r>
            <a:endParaRPr lang="en-US" dirty="0" smtClean="0">
              <a:solidFill>
                <a:schemeClr val="tx1"/>
              </a:solidFill>
              <a:latin typeface="+mn-lt"/>
              <a:ea typeface="+mn-ea"/>
              <a:cs typeface="+mn-cs"/>
            </a:endParaRPr>
          </a:p>
          <a:p>
            <a:pPr>
              <a:buNone/>
            </a:pPr>
            <a:endParaRPr lang="en-US" dirty="0"/>
          </a:p>
          <a:p>
            <a:pPr marL="457200" indent="-457200">
              <a:buAutoNum type="alphaUcPeriod"/>
            </a:pPr>
            <a:r>
              <a:rPr lang="en-US" dirty="0" smtClean="0"/>
              <a:t>Abraham ran unto the herd, and </a:t>
            </a:r>
            <a:r>
              <a:rPr lang="en-US" dirty="0" err="1" smtClean="0"/>
              <a:t>fetcht</a:t>
            </a:r>
            <a:r>
              <a:rPr lang="en-US" dirty="0" smtClean="0"/>
              <a:t> a calf tender and good</a:t>
            </a:r>
          </a:p>
          <a:p>
            <a:pPr marL="457200" indent="-457200">
              <a:buNone/>
            </a:pPr>
            <a:endParaRPr lang="en-US" dirty="0" smtClean="0"/>
          </a:p>
          <a:p>
            <a:pPr>
              <a:buNone/>
            </a:pPr>
            <a:r>
              <a:rPr lang="en-US" dirty="0" smtClean="0"/>
              <a:t>B. My son, God will provide himself a lamb for a burnt offering</a:t>
            </a:r>
          </a:p>
          <a:p>
            <a:pPr>
              <a:buNone/>
            </a:pPr>
            <a:endParaRPr lang="en-US" dirty="0" smtClean="0"/>
          </a:p>
          <a:p>
            <a:pPr>
              <a:buNone/>
            </a:pPr>
            <a:r>
              <a:rPr lang="en-US" dirty="0" smtClean="0"/>
              <a:t>C. Melchizedek priest of the most high God will bring a lamb for a burnt offering </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11. How did Abraham respond to Isaac’s question, where is the lamb for a burnt offering? </a:t>
            </a:r>
          </a:p>
          <a:p>
            <a:pPr marL="457200" indent="-457200">
              <a:buNone/>
            </a:pPr>
            <a:endParaRPr lang="en-US" dirty="0" smtClean="0"/>
          </a:p>
          <a:p>
            <a:pPr>
              <a:buNone/>
            </a:pPr>
            <a:r>
              <a:rPr lang="en-US" dirty="0" smtClean="0"/>
              <a:t>B. My son, God will provide himself a lamb for a burnt offering</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22:9</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12. What did Abraham do when he and Isaac came to the place which God had told him of? </a:t>
            </a:r>
            <a:endParaRPr lang="en-US" dirty="0" smtClean="0">
              <a:solidFill>
                <a:schemeClr val="tx1"/>
              </a:solidFill>
              <a:latin typeface="+mn-lt"/>
              <a:ea typeface="+mn-ea"/>
              <a:cs typeface="+mn-cs"/>
            </a:endParaRPr>
          </a:p>
          <a:p>
            <a:pPr>
              <a:buNone/>
            </a:pPr>
            <a:endParaRPr lang="en-US" dirty="0"/>
          </a:p>
          <a:p>
            <a:pPr marL="457200" indent="-457200">
              <a:buAutoNum type="alphaUcPeriod"/>
            </a:pPr>
            <a:r>
              <a:rPr lang="en-US" dirty="0" smtClean="0"/>
              <a:t>Abraham said unto God, O that Isaac might live before thee!</a:t>
            </a:r>
          </a:p>
          <a:p>
            <a:pPr marL="457200" indent="-457200">
              <a:buNone/>
            </a:pPr>
            <a:endParaRPr lang="en-US" dirty="0" smtClean="0"/>
          </a:p>
          <a:p>
            <a:pPr>
              <a:buNone/>
            </a:pPr>
            <a:r>
              <a:rPr lang="en-US" dirty="0" smtClean="0"/>
              <a:t>B. he </a:t>
            </a:r>
            <a:r>
              <a:rPr lang="en-US" dirty="0" err="1" smtClean="0"/>
              <a:t>builded</a:t>
            </a:r>
            <a:r>
              <a:rPr lang="en-US" dirty="0" smtClean="0"/>
              <a:t> an altar unto the LORD, and called upon the name of the LORD</a:t>
            </a:r>
          </a:p>
          <a:p>
            <a:pPr>
              <a:buNone/>
            </a:pPr>
            <a:endParaRPr lang="en-US" dirty="0" smtClean="0"/>
          </a:p>
          <a:p>
            <a:pPr>
              <a:buNone/>
            </a:pPr>
            <a:r>
              <a:rPr lang="en-US" dirty="0" smtClean="0"/>
              <a:t>C. he built an altar there, and laid the wood in order, and bound Isaac his son, and laid him on the altar upon the wood</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22:9</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12. What did Abraham do when he and Isaac came to the place which God had told him of? </a:t>
            </a:r>
          </a:p>
          <a:p>
            <a:pPr>
              <a:buNone/>
            </a:pPr>
            <a:endParaRPr lang="en-US" dirty="0" smtClean="0"/>
          </a:p>
          <a:p>
            <a:pPr>
              <a:buNone/>
            </a:pPr>
            <a:r>
              <a:rPr lang="en-US" dirty="0" smtClean="0"/>
              <a:t>C. he built an altar there, and laid the wood in order, and bound Isaac his son, and laid him on the altar upon the wood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22:10</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13. After Abraham laid Isaac on the altar, what did he take as he stretched forth his hand</a:t>
            </a:r>
            <a:r>
              <a:rPr lang="en-US" dirty="0" smtClean="0">
                <a:solidFill>
                  <a:schemeClr val="tx1"/>
                </a:solidFill>
                <a:latin typeface="+mn-lt"/>
                <a:ea typeface="+mn-ea"/>
                <a:cs typeface="+mn-cs"/>
              </a:rPr>
              <a:t>?</a:t>
            </a:r>
          </a:p>
          <a:p>
            <a:pPr>
              <a:buNone/>
            </a:pPr>
            <a:endParaRPr lang="en-US" dirty="0"/>
          </a:p>
          <a:p>
            <a:pPr>
              <a:buNone/>
            </a:pPr>
            <a:r>
              <a:rPr lang="en-US" dirty="0" smtClean="0"/>
              <a:t>	A. he took the fire in his hand to burn the wood upon the altar</a:t>
            </a:r>
          </a:p>
          <a:p>
            <a:pPr>
              <a:buNone/>
            </a:pPr>
            <a:endParaRPr lang="en-US" dirty="0" smtClean="0"/>
          </a:p>
          <a:p>
            <a:pPr>
              <a:buNone/>
            </a:pPr>
            <a:r>
              <a:rPr lang="en-US" dirty="0" smtClean="0"/>
              <a:t>	B. he took the knife to slay his son</a:t>
            </a:r>
          </a:p>
          <a:p>
            <a:pPr>
              <a:buNone/>
            </a:pPr>
            <a:endParaRPr lang="en-US" dirty="0" smtClean="0"/>
          </a:p>
          <a:p>
            <a:pPr>
              <a:buNone/>
            </a:pPr>
            <a:r>
              <a:rPr lang="en-US" dirty="0" smtClean="0"/>
              <a:t>	C. he took wine to drink, and was drunken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22:10</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13. After Abraham laid Isaac on the altar, what did he take as he stretched forth his hand?</a:t>
            </a:r>
          </a:p>
          <a:p>
            <a:pPr>
              <a:buNone/>
            </a:pPr>
            <a:endParaRPr lang="en-US" dirty="0" smtClean="0"/>
          </a:p>
          <a:p>
            <a:pPr>
              <a:buNone/>
            </a:pPr>
            <a:r>
              <a:rPr lang="en-US" dirty="0" smtClean="0"/>
              <a:t>	B. he took the knife to slay his son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22:11</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14. When Abraham took the knife to slay his son, who called unto him out of heaven? </a:t>
            </a:r>
            <a:endParaRPr lang="en-US" dirty="0" smtClean="0">
              <a:solidFill>
                <a:schemeClr val="tx1"/>
              </a:solidFill>
              <a:latin typeface="+mn-lt"/>
              <a:ea typeface="+mn-ea"/>
              <a:cs typeface="+mn-cs"/>
            </a:endParaRPr>
          </a:p>
          <a:p>
            <a:pPr>
              <a:buNone/>
            </a:pPr>
            <a:endParaRPr lang="en-US" dirty="0"/>
          </a:p>
          <a:p>
            <a:pPr>
              <a:buNone/>
            </a:pPr>
            <a:r>
              <a:rPr lang="en-US" dirty="0" smtClean="0"/>
              <a:t>	A. the LORD</a:t>
            </a:r>
          </a:p>
          <a:p>
            <a:pPr>
              <a:buNone/>
            </a:pPr>
            <a:endParaRPr lang="en-US" dirty="0" smtClean="0"/>
          </a:p>
          <a:p>
            <a:pPr>
              <a:buNone/>
            </a:pPr>
            <a:r>
              <a:rPr lang="en-US" dirty="0" smtClean="0"/>
              <a:t>	B. the spirit of God</a:t>
            </a:r>
          </a:p>
          <a:p>
            <a:pPr>
              <a:buNone/>
            </a:pPr>
            <a:endParaRPr lang="en-US" dirty="0" smtClean="0"/>
          </a:p>
          <a:p>
            <a:pPr>
              <a:buNone/>
            </a:pPr>
            <a:r>
              <a:rPr lang="en-US" dirty="0" smtClean="0"/>
              <a:t>	C. the angel of the LORD</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14. When Abraham took the knife to slay his son, who called unto him out of heaven? </a:t>
            </a:r>
            <a:endParaRPr lang="en-US" dirty="0" smtClean="0"/>
          </a:p>
          <a:p>
            <a:pPr>
              <a:buNone/>
            </a:pPr>
            <a:endParaRPr lang="en-US" dirty="0" smtClean="0"/>
          </a:p>
          <a:p>
            <a:pPr>
              <a:buNone/>
            </a:pPr>
            <a:r>
              <a:rPr lang="en-US" dirty="0" smtClean="0"/>
              <a:t>	C. the angel of the LORD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22:1</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solidFill>
                  <a:schemeClr val="tx1"/>
                </a:solidFill>
                <a:latin typeface="+mn-lt"/>
                <a:ea typeface="+mn-ea"/>
                <a:cs typeface="+mn-cs"/>
              </a:rPr>
              <a:t>After Abraham made a covenant with </a:t>
            </a:r>
            <a:r>
              <a:rPr lang="en-US" dirty="0" err="1" smtClean="0">
                <a:solidFill>
                  <a:schemeClr val="tx1"/>
                </a:solidFill>
                <a:latin typeface="+mn-lt"/>
                <a:ea typeface="+mn-ea"/>
                <a:cs typeface="+mn-cs"/>
              </a:rPr>
              <a:t>Abimelech</a:t>
            </a:r>
            <a:r>
              <a:rPr lang="en-US" dirty="0" smtClean="0">
                <a:solidFill>
                  <a:schemeClr val="tx1"/>
                </a:solidFill>
                <a:latin typeface="+mn-lt"/>
                <a:ea typeface="+mn-ea"/>
                <a:cs typeface="+mn-cs"/>
              </a:rPr>
              <a:t>, what did God do to him? </a:t>
            </a:r>
          </a:p>
          <a:p>
            <a:pPr marL="457200" indent="-457200">
              <a:buNone/>
            </a:pPr>
            <a:endParaRPr lang="en-US" dirty="0" smtClean="0"/>
          </a:p>
          <a:p>
            <a:pPr marL="457200" indent="-457200">
              <a:buNone/>
            </a:pPr>
            <a:r>
              <a:rPr lang="en-US" dirty="0" smtClean="0"/>
              <a:t>	B. God did tempt Abraham</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15. What did the angel tell Abraham to do with Isaac</a:t>
            </a:r>
            <a:r>
              <a:rPr lang="en-US" dirty="0" smtClean="0">
                <a:solidFill>
                  <a:schemeClr val="tx1"/>
                </a:solidFill>
                <a:latin typeface="+mn-lt"/>
                <a:ea typeface="+mn-ea"/>
                <a:cs typeface="+mn-cs"/>
              </a:rPr>
              <a:t>?</a:t>
            </a:r>
          </a:p>
          <a:p>
            <a:pPr>
              <a:buNone/>
            </a:pPr>
            <a:endParaRPr lang="en-US" dirty="0"/>
          </a:p>
          <a:p>
            <a:pPr>
              <a:buNone/>
            </a:pPr>
            <a:r>
              <a:rPr lang="en-US" dirty="0" smtClean="0"/>
              <a:t>	A. make haste and offer him for a burnt offering</a:t>
            </a:r>
          </a:p>
          <a:p>
            <a:pPr>
              <a:buNone/>
            </a:pPr>
            <a:r>
              <a:rPr lang="en-US" dirty="0" smtClean="0"/>
              <a:t>	B. lift up the lad, and hold him in </a:t>
            </a:r>
            <a:r>
              <a:rPr lang="en-US" dirty="0" err="1" smtClean="0"/>
              <a:t>thine</a:t>
            </a:r>
            <a:r>
              <a:rPr lang="en-US" dirty="0" smtClean="0"/>
              <a:t> hand; for God will make him a great nation</a:t>
            </a:r>
          </a:p>
          <a:p>
            <a:pPr>
              <a:buNone/>
            </a:pPr>
            <a:r>
              <a:rPr lang="en-US" dirty="0" smtClean="0"/>
              <a:t>	C. Lay not </a:t>
            </a:r>
            <a:r>
              <a:rPr lang="en-US" dirty="0" err="1" smtClean="0"/>
              <a:t>thine</a:t>
            </a:r>
            <a:r>
              <a:rPr lang="en-US" dirty="0" smtClean="0"/>
              <a:t> hand upon the lad, neither do thou any thing unto him</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15. What did the angel tell Abraham to do with Isaac?</a:t>
            </a:r>
          </a:p>
          <a:p>
            <a:pPr>
              <a:buNone/>
            </a:pPr>
            <a:endParaRPr lang="en-US" dirty="0" smtClean="0"/>
          </a:p>
          <a:p>
            <a:pPr>
              <a:buNone/>
            </a:pPr>
            <a:r>
              <a:rPr lang="en-US" dirty="0" smtClean="0"/>
              <a:t>	C. Lay not </a:t>
            </a:r>
            <a:r>
              <a:rPr lang="en-US" dirty="0" err="1" smtClean="0"/>
              <a:t>thine</a:t>
            </a:r>
            <a:r>
              <a:rPr lang="en-US" dirty="0" smtClean="0"/>
              <a:t> hand upon the lad, neither do thou any thing unto him</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16. Why did the angel tell Abraham to not lay his hand upon the lad? </a:t>
            </a:r>
            <a:endParaRPr lang="en-US" dirty="0" smtClean="0">
              <a:solidFill>
                <a:schemeClr val="tx1"/>
              </a:solidFill>
              <a:latin typeface="+mn-lt"/>
              <a:ea typeface="+mn-ea"/>
              <a:cs typeface="+mn-cs"/>
            </a:endParaRPr>
          </a:p>
          <a:p>
            <a:pPr>
              <a:buNone/>
            </a:pPr>
            <a:endParaRPr lang="en-US" dirty="0"/>
          </a:p>
          <a:p>
            <a:pPr>
              <a:buNone/>
            </a:pPr>
            <a:r>
              <a:rPr lang="en-US" dirty="0" smtClean="0"/>
              <a:t>	A. God will establish his everlasting covenant with him, and with his seed after him</a:t>
            </a:r>
          </a:p>
          <a:p>
            <a:pPr>
              <a:buNone/>
            </a:pPr>
            <a:r>
              <a:rPr lang="en-US" dirty="0" smtClean="0"/>
              <a:t>	B. Unto his seed will God give this land</a:t>
            </a:r>
          </a:p>
          <a:p>
            <a:pPr>
              <a:buNone/>
            </a:pPr>
            <a:r>
              <a:rPr lang="en-US" dirty="0" smtClean="0"/>
              <a:t>	C. for now I know that thou </a:t>
            </a:r>
            <a:r>
              <a:rPr lang="en-US" dirty="0" err="1" smtClean="0"/>
              <a:t>fearest</a:t>
            </a:r>
            <a:r>
              <a:rPr lang="en-US" dirty="0" smtClean="0"/>
              <a:t> God, seeing thou hast not withheld thy son, </a:t>
            </a:r>
            <a:r>
              <a:rPr lang="en-US" dirty="0" err="1" smtClean="0"/>
              <a:t>thine</a:t>
            </a:r>
            <a:r>
              <a:rPr lang="en-US" dirty="0" smtClean="0"/>
              <a:t> only son from me</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16. Why did the angel tell Abraham to not lay his hand upon the lad? </a:t>
            </a:r>
          </a:p>
          <a:p>
            <a:pPr>
              <a:buNone/>
            </a:pPr>
            <a:endParaRPr lang="en-US" dirty="0" smtClean="0"/>
          </a:p>
          <a:p>
            <a:pPr>
              <a:buNone/>
            </a:pPr>
            <a:r>
              <a:rPr lang="en-US" dirty="0" smtClean="0"/>
              <a:t>	C. for now I know that thou </a:t>
            </a:r>
            <a:r>
              <a:rPr lang="en-US" dirty="0" err="1" smtClean="0"/>
              <a:t>fearest</a:t>
            </a:r>
            <a:r>
              <a:rPr lang="en-US" dirty="0" smtClean="0"/>
              <a:t> God, seeing thou hast not withheld thy son, </a:t>
            </a:r>
            <a:r>
              <a:rPr lang="en-US" dirty="0" err="1" smtClean="0"/>
              <a:t>thine</a:t>
            </a:r>
            <a:r>
              <a:rPr lang="en-US" dirty="0" smtClean="0"/>
              <a:t> only son from me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17. After the angel stopped Abraham from slaying his son Isaac, he lifted up his eyes, and looked, and what was caught in a thicket by his horns? </a:t>
            </a:r>
            <a:endParaRPr lang="en-US" dirty="0" smtClean="0">
              <a:solidFill>
                <a:schemeClr val="tx1"/>
              </a:solidFill>
              <a:latin typeface="+mn-lt"/>
              <a:ea typeface="+mn-ea"/>
              <a:cs typeface="+mn-cs"/>
            </a:endParaRPr>
          </a:p>
          <a:p>
            <a:pPr>
              <a:buNone/>
            </a:pPr>
            <a:endParaRPr lang="en-US" dirty="0"/>
          </a:p>
          <a:p>
            <a:pPr>
              <a:buNone/>
            </a:pPr>
            <a:r>
              <a:rPr lang="en-US" dirty="0" smtClean="0"/>
              <a:t>	A. a ram </a:t>
            </a:r>
          </a:p>
          <a:p>
            <a:pPr>
              <a:buNone/>
            </a:pPr>
            <a:endParaRPr lang="en-US" dirty="0" smtClean="0"/>
          </a:p>
          <a:p>
            <a:pPr>
              <a:buNone/>
            </a:pPr>
            <a:r>
              <a:rPr lang="en-US" dirty="0" smtClean="0"/>
              <a:t>	B. a bullock</a:t>
            </a:r>
          </a:p>
          <a:p>
            <a:pPr>
              <a:buNone/>
            </a:pPr>
            <a:endParaRPr lang="en-US" dirty="0" smtClean="0"/>
          </a:p>
          <a:p>
            <a:pPr>
              <a:buNone/>
            </a:pPr>
            <a:r>
              <a:rPr lang="en-US" dirty="0" smtClean="0"/>
              <a:t>	C. a goat </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17. After the angel stopped Abraham from slaying his son Isaac, he lifted up his eyes, and looked, and what was caught in a thicket by his horns? </a:t>
            </a:r>
          </a:p>
          <a:p>
            <a:pPr>
              <a:buNone/>
            </a:pPr>
            <a:endParaRPr lang="en-US" dirty="0" smtClean="0"/>
          </a:p>
          <a:p>
            <a:pPr>
              <a:buNone/>
            </a:pPr>
            <a:r>
              <a:rPr lang="en-US" dirty="0" smtClean="0"/>
              <a:t>	A. a ram</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18. What did Abraham do with the ram caught in a thicket by his horns</a:t>
            </a:r>
            <a:r>
              <a:rPr lang="en-US" dirty="0" smtClean="0">
                <a:solidFill>
                  <a:schemeClr val="tx1"/>
                </a:solidFill>
                <a:latin typeface="+mn-lt"/>
                <a:ea typeface="+mn-ea"/>
                <a:cs typeface="+mn-cs"/>
              </a:rPr>
              <a:t>?</a:t>
            </a:r>
          </a:p>
          <a:p>
            <a:pPr>
              <a:buNone/>
            </a:pPr>
            <a:endParaRPr lang="en-US" dirty="0"/>
          </a:p>
          <a:p>
            <a:pPr>
              <a:buNone/>
            </a:pPr>
            <a:r>
              <a:rPr lang="en-US" dirty="0" smtClean="0"/>
              <a:t>	A. he went and took the ram, and gave it unto his son Isaac</a:t>
            </a:r>
          </a:p>
          <a:p>
            <a:pPr>
              <a:buNone/>
            </a:pPr>
            <a:endParaRPr lang="en-US" dirty="0" smtClean="0"/>
          </a:p>
          <a:p>
            <a:pPr>
              <a:buNone/>
            </a:pPr>
            <a:r>
              <a:rPr lang="en-US" dirty="0" smtClean="0"/>
              <a:t>	B. he went and took the ram, and gave it unto a young man; who hasted to dress it</a:t>
            </a:r>
          </a:p>
          <a:p>
            <a:pPr>
              <a:buNone/>
            </a:pPr>
            <a:endParaRPr lang="en-US" dirty="0" smtClean="0"/>
          </a:p>
          <a:p>
            <a:pPr>
              <a:buNone/>
            </a:pPr>
            <a:r>
              <a:rPr lang="en-US" dirty="0" smtClean="0"/>
              <a:t>	C. he went and took the ram, and offered him up for a burnt offering in the stead of his son</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18. What did Abraham do with the ram caught in a thicket by his horns?</a:t>
            </a:r>
          </a:p>
          <a:p>
            <a:pPr>
              <a:buNone/>
            </a:pPr>
            <a:endParaRPr lang="en-US" dirty="0" smtClean="0"/>
          </a:p>
          <a:p>
            <a:pPr>
              <a:buNone/>
            </a:pPr>
            <a:r>
              <a:rPr lang="en-US" dirty="0" smtClean="0"/>
              <a:t>	C. he went and took the ram, and offered him up for a burnt offering in the stead of his son</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22:14</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19. What did Abraham call the name of that place, where he had come to sacrifice Isaac? </a:t>
            </a:r>
            <a:endParaRPr lang="en-US" dirty="0" smtClean="0">
              <a:solidFill>
                <a:schemeClr val="tx1"/>
              </a:solidFill>
              <a:latin typeface="+mn-lt"/>
              <a:ea typeface="+mn-ea"/>
              <a:cs typeface="+mn-cs"/>
            </a:endParaRPr>
          </a:p>
          <a:p>
            <a:pPr>
              <a:buNone/>
            </a:pPr>
            <a:endParaRPr lang="en-US" dirty="0"/>
          </a:p>
          <a:p>
            <a:pPr>
              <a:buNone/>
            </a:pPr>
            <a:r>
              <a:rPr lang="en-US" dirty="0" smtClean="0"/>
              <a:t>	A. Beersheba: as it is said to this day, In the mount of the LORD it shall be seen</a:t>
            </a:r>
          </a:p>
          <a:p>
            <a:pPr>
              <a:buNone/>
            </a:pPr>
            <a:endParaRPr lang="en-US" dirty="0" smtClean="0"/>
          </a:p>
          <a:p>
            <a:pPr>
              <a:buNone/>
            </a:pPr>
            <a:r>
              <a:rPr lang="en-US" dirty="0" smtClean="0"/>
              <a:t>	B. </a:t>
            </a:r>
            <a:r>
              <a:rPr lang="en-US" dirty="0" err="1" smtClean="0"/>
              <a:t>Jehovahjireh</a:t>
            </a:r>
            <a:r>
              <a:rPr lang="en-US" dirty="0" smtClean="0"/>
              <a:t>: as it is said to this day, In the mount of the LORD it shall be seen</a:t>
            </a:r>
          </a:p>
          <a:p>
            <a:pPr>
              <a:buNone/>
            </a:pPr>
            <a:endParaRPr lang="en-US" dirty="0" smtClean="0"/>
          </a:p>
          <a:p>
            <a:pPr>
              <a:buNone/>
            </a:pPr>
            <a:r>
              <a:rPr lang="en-US" dirty="0" smtClean="0"/>
              <a:t>	C. </a:t>
            </a:r>
            <a:r>
              <a:rPr lang="en-US" dirty="0" err="1" smtClean="0"/>
              <a:t>Beerlahairoi</a:t>
            </a:r>
            <a:r>
              <a:rPr lang="en-US" dirty="0" smtClean="0"/>
              <a:t>: as it is said to this day, In the mount of the LORD it shall be seen</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19. What did Abraham call the name of that place, where he had come to sacrifice Isaac? </a:t>
            </a:r>
          </a:p>
          <a:p>
            <a:pPr>
              <a:buNone/>
            </a:pPr>
            <a:endParaRPr lang="en-US" dirty="0" smtClean="0"/>
          </a:p>
          <a:p>
            <a:pPr>
              <a:buNone/>
            </a:pPr>
            <a:r>
              <a:rPr lang="en-US" dirty="0" smtClean="0"/>
              <a:t>	B. </a:t>
            </a:r>
            <a:r>
              <a:rPr lang="en-US" dirty="0" err="1" smtClean="0"/>
              <a:t>Jehovahjireh</a:t>
            </a:r>
            <a:r>
              <a:rPr lang="en-US" dirty="0" smtClean="0"/>
              <a:t>: as it is said to this day, In the mount of the LORD it shall be seen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 Who was Abraham to take with him into the land of </a:t>
            </a:r>
            <a:r>
              <a:rPr lang="en-US" dirty="0" err="1">
                <a:solidFill>
                  <a:schemeClr val="tx1"/>
                </a:solidFill>
                <a:latin typeface="+mn-lt"/>
                <a:ea typeface="+mn-ea"/>
                <a:cs typeface="+mn-cs"/>
              </a:rPr>
              <a:t>Moriah</a:t>
            </a:r>
            <a:r>
              <a:rPr lang="en-US" dirty="0" smtClean="0">
                <a:solidFill>
                  <a:schemeClr val="tx1"/>
                </a:solidFill>
                <a:latin typeface="+mn-lt"/>
                <a:ea typeface="+mn-ea"/>
                <a:cs typeface="+mn-cs"/>
              </a:rPr>
              <a:t>?</a:t>
            </a:r>
          </a:p>
          <a:p>
            <a:pPr>
              <a:buNone/>
            </a:pPr>
            <a:endParaRPr lang="en-US" dirty="0"/>
          </a:p>
          <a:p>
            <a:pPr>
              <a:buNone/>
            </a:pPr>
            <a:r>
              <a:rPr lang="en-US" dirty="0" smtClean="0"/>
              <a:t>	A. </a:t>
            </a:r>
            <a:r>
              <a:rPr lang="en-US" dirty="0" err="1" smtClean="0"/>
              <a:t>thine</a:t>
            </a:r>
            <a:r>
              <a:rPr lang="en-US" dirty="0" smtClean="0"/>
              <a:t> only son Isaac, whom thou </a:t>
            </a:r>
            <a:r>
              <a:rPr lang="en-US" dirty="0" err="1" smtClean="0"/>
              <a:t>lovest</a:t>
            </a:r>
            <a:endParaRPr lang="en-US" dirty="0" smtClean="0"/>
          </a:p>
          <a:p>
            <a:pPr>
              <a:buNone/>
            </a:pPr>
            <a:endParaRPr lang="en-US" dirty="0" smtClean="0"/>
          </a:p>
          <a:p>
            <a:pPr>
              <a:buNone/>
            </a:pPr>
            <a:r>
              <a:rPr lang="en-US" dirty="0" smtClean="0"/>
              <a:t>	B. Sarah his wife</a:t>
            </a:r>
          </a:p>
          <a:p>
            <a:pPr>
              <a:buNone/>
            </a:pPr>
            <a:endParaRPr lang="en-US" dirty="0" smtClean="0"/>
          </a:p>
          <a:p>
            <a:pPr>
              <a:buNone/>
            </a:pPr>
            <a:r>
              <a:rPr lang="en-US" dirty="0" smtClean="0"/>
              <a:t>	C. Lot, Abraham's brother's son</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22:15</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20. Who called unto Abraham out of heaven the second </a:t>
            </a:r>
            <a:r>
              <a:rPr lang="en-US" dirty="0" smtClean="0">
                <a:solidFill>
                  <a:schemeClr val="tx1"/>
                </a:solidFill>
                <a:latin typeface="+mn-lt"/>
                <a:ea typeface="+mn-ea"/>
                <a:cs typeface="+mn-cs"/>
              </a:rPr>
              <a:t>time, after he had offered the ram instead of Isaac?</a:t>
            </a:r>
          </a:p>
          <a:p>
            <a:pPr>
              <a:buNone/>
            </a:pPr>
            <a:endParaRPr lang="en-US" dirty="0"/>
          </a:p>
          <a:p>
            <a:pPr>
              <a:buNone/>
            </a:pPr>
            <a:r>
              <a:rPr lang="en-US" dirty="0" smtClean="0"/>
              <a:t>	A. the LORD</a:t>
            </a:r>
          </a:p>
          <a:p>
            <a:pPr>
              <a:buNone/>
            </a:pPr>
            <a:endParaRPr lang="en-US" dirty="0" smtClean="0"/>
          </a:p>
          <a:p>
            <a:pPr>
              <a:buNone/>
            </a:pPr>
            <a:r>
              <a:rPr lang="en-US" dirty="0" smtClean="0"/>
              <a:t>	B. the angel of the LORD </a:t>
            </a:r>
          </a:p>
          <a:p>
            <a:pPr>
              <a:buNone/>
            </a:pPr>
            <a:endParaRPr lang="en-US" dirty="0" smtClean="0"/>
          </a:p>
          <a:p>
            <a:pPr>
              <a:buNone/>
            </a:pPr>
            <a:r>
              <a:rPr lang="en-US" dirty="0" smtClean="0"/>
              <a:t>	C. the spirit of God</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20. Who called unto Abraham out of heaven the second time, after he had offered the ram instead of Isaac?</a:t>
            </a:r>
          </a:p>
          <a:p>
            <a:pPr>
              <a:buNone/>
            </a:pPr>
            <a:endParaRPr lang="en-US" dirty="0" smtClean="0"/>
          </a:p>
          <a:p>
            <a:pPr>
              <a:buNone/>
            </a:pPr>
            <a:r>
              <a:rPr lang="en-US" dirty="0" smtClean="0"/>
              <a:t>	B. the angel of the LORD</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22:16</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21. According to the angel of the LORD that called unto Abraham out of heaven the second time, </a:t>
            </a:r>
            <a:r>
              <a:rPr lang="en-US" dirty="0" smtClean="0">
                <a:solidFill>
                  <a:schemeClr val="tx1"/>
                </a:solidFill>
                <a:latin typeface="+mn-lt"/>
                <a:ea typeface="+mn-ea"/>
                <a:cs typeface="+mn-cs"/>
              </a:rPr>
              <a:t>after he had offered the ram instead of Isaac, </a:t>
            </a:r>
            <a:r>
              <a:rPr lang="en-US" dirty="0" smtClean="0">
                <a:solidFill>
                  <a:schemeClr val="tx1"/>
                </a:solidFill>
                <a:latin typeface="+mn-lt"/>
                <a:ea typeface="+mn-ea"/>
                <a:cs typeface="+mn-cs"/>
              </a:rPr>
              <a:t>why </a:t>
            </a:r>
            <a:r>
              <a:rPr lang="en-US" dirty="0">
                <a:solidFill>
                  <a:schemeClr val="tx1"/>
                </a:solidFill>
                <a:latin typeface="+mn-lt"/>
                <a:ea typeface="+mn-ea"/>
                <a:cs typeface="+mn-cs"/>
              </a:rPr>
              <a:t>did the LORD say, By myself have I sworn</a:t>
            </a:r>
            <a:r>
              <a:rPr lang="en-US" dirty="0" smtClean="0">
                <a:solidFill>
                  <a:schemeClr val="tx1"/>
                </a:solidFill>
                <a:latin typeface="+mn-lt"/>
                <a:ea typeface="+mn-ea"/>
                <a:cs typeface="+mn-cs"/>
              </a:rPr>
              <a:t>?</a:t>
            </a:r>
          </a:p>
          <a:p>
            <a:pPr>
              <a:buNone/>
            </a:pPr>
            <a:endParaRPr lang="en-US" dirty="0"/>
          </a:p>
          <a:p>
            <a:pPr marL="457200" indent="-457200">
              <a:buAutoNum type="alphaUcPeriod"/>
            </a:pPr>
            <a:r>
              <a:rPr lang="en-US" dirty="0" smtClean="0"/>
              <a:t>because thou hast done this thing, and hast not withheld thy son, </a:t>
            </a:r>
            <a:r>
              <a:rPr lang="en-US" dirty="0" err="1" smtClean="0"/>
              <a:t>thine</a:t>
            </a:r>
            <a:r>
              <a:rPr lang="en-US" dirty="0" smtClean="0"/>
              <a:t> only son</a:t>
            </a:r>
          </a:p>
          <a:p>
            <a:pPr>
              <a:buNone/>
            </a:pPr>
            <a:r>
              <a:rPr lang="en-US" dirty="0" smtClean="0"/>
              <a:t>B. because thou hast believed in the LORD; and the LORD hast counted it to thee for righteousness</a:t>
            </a:r>
          </a:p>
          <a:p>
            <a:pPr>
              <a:buNone/>
            </a:pPr>
            <a:r>
              <a:rPr lang="en-US" dirty="0" smtClean="0"/>
              <a:t>C. because the LORD hath heard thy affliction</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22:16</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21. According to the angel of the LORD that called unto Abraham out of heaven the second time, after he had offered the ram instead of Isaac, why did the LORD say, By myself have I sworn?</a:t>
            </a:r>
          </a:p>
          <a:p>
            <a:pPr>
              <a:buNone/>
            </a:pPr>
            <a:endParaRPr lang="en-US" dirty="0" smtClean="0"/>
          </a:p>
          <a:p>
            <a:pPr marL="457200" indent="-457200">
              <a:buAutoNum type="alphaUcPeriod"/>
            </a:pPr>
            <a:r>
              <a:rPr lang="en-US" dirty="0" smtClean="0"/>
              <a:t>because thou hast done this thing, and hast not withheld thy son, </a:t>
            </a:r>
            <a:r>
              <a:rPr lang="en-US" dirty="0" err="1" smtClean="0"/>
              <a:t>thine</a:t>
            </a:r>
            <a:r>
              <a:rPr lang="en-US" dirty="0" smtClean="0"/>
              <a:t> only son</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22:17</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22. That in blessing I will bless thee, and in multiplying I will multiply thy seed as _____________, and as </a:t>
            </a:r>
            <a:r>
              <a:rPr lang="en-US" dirty="0" smtClean="0">
                <a:solidFill>
                  <a:schemeClr val="tx1"/>
                </a:solidFill>
                <a:latin typeface="+mn-lt"/>
                <a:ea typeface="+mn-ea"/>
                <a:cs typeface="+mn-cs"/>
              </a:rPr>
              <a:t>_____________?</a:t>
            </a:r>
          </a:p>
          <a:p>
            <a:pPr>
              <a:buNone/>
            </a:pPr>
            <a:endParaRPr lang="en-US" dirty="0"/>
          </a:p>
          <a:p>
            <a:pPr>
              <a:buNone/>
            </a:pPr>
            <a:r>
              <a:rPr lang="en-US" dirty="0" smtClean="0"/>
              <a:t>	A. the drops of water in the seas/the dust which is upon the earth</a:t>
            </a:r>
          </a:p>
          <a:p>
            <a:pPr>
              <a:buNone/>
            </a:pPr>
            <a:endParaRPr lang="en-US" dirty="0" smtClean="0"/>
          </a:p>
          <a:p>
            <a:pPr>
              <a:buNone/>
            </a:pPr>
            <a:r>
              <a:rPr lang="en-US" dirty="0" smtClean="0"/>
              <a:t>	B. the hairs of your head/the blades of grass in the field</a:t>
            </a:r>
          </a:p>
          <a:p>
            <a:pPr>
              <a:buNone/>
            </a:pPr>
            <a:endParaRPr lang="en-US" dirty="0" smtClean="0"/>
          </a:p>
          <a:p>
            <a:pPr>
              <a:buNone/>
            </a:pPr>
            <a:r>
              <a:rPr lang="en-US" dirty="0" smtClean="0"/>
              <a:t>	C. the stars of the heaven/the sand which is upon the sea shore</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22. That in blessing I will bless thee, and in multiplying I will multiply thy seed as _____________, and as _____________?</a:t>
            </a:r>
          </a:p>
          <a:p>
            <a:pPr>
              <a:buNone/>
            </a:pPr>
            <a:endParaRPr lang="en-US" dirty="0" smtClean="0"/>
          </a:p>
          <a:p>
            <a:pPr>
              <a:buNone/>
            </a:pPr>
            <a:r>
              <a:rPr lang="en-US" dirty="0" smtClean="0"/>
              <a:t>	C. the stars of the heaven/the sand which is upon the sea shore</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22:17</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23. What shall Abraham’s seed possess of his enemies? </a:t>
            </a:r>
            <a:endParaRPr lang="en-US" dirty="0" smtClean="0">
              <a:solidFill>
                <a:schemeClr val="tx1"/>
              </a:solidFill>
              <a:latin typeface="+mn-lt"/>
              <a:ea typeface="+mn-ea"/>
              <a:cs typeface="+mn-cs"/>
            </a:endParaRPr>
          </a:p>
          <a:p>
            <a:pPr>
              <a:buNone/>
            </a:pPr>
            <a:endParaRPr lang="en-US" dirty="0"/>
          </a:p>
          <a:p>
            <a:pPr>
              <a:buNone/>
            </a:pPr>
            <a:r>
              <a:rPr lang="en-US" dirty="0" smtClean="0"/>
              <a:t>	A. the walls</a:t>
            </a:r>
          </a:p>
          <a:p>
            <a:pPr>
              <a:buNone/>
            </a:pPr>
            <a:endParaRPr lang="en-US" dirty="0" smtClean="0"/>
          </a:p>
          <a:p>
            <a:pPr>
              <a:buNone/>
            </a:pPr>
            <a:r>
              <a:rPr lang="en-US" dirty="0" smtClean="0"/>
              <a:t>	B. the gate</a:t>
            </a:r>
          </a:p>
          <a:p>
            <a:pPr>
              <a:buNone/>
            </a:pPr>
            <a:endParaRPr lang="en-US" dirty="0" smtClean="0"/>
          </a:p>
          <a:p>
            <a:pPr>
              <a:buNone/>
            </a:pPr>
            <a:r>
              <a:rPr lang="en-US" dirty="0" smtClean="0"/>
              <a:t>	C. the house</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23. What shall Abraham’s seed possess of his enemies? </a:t>
            </a:r>
          </a:p>
          <a:p>
            <a:pPr>
              <a:buNone/>
            </a:pPr>
            <a:endParaRPr lang="en-US" dirty="0" smtClean="0"/>
          </a:p>
          <a:p>
            <a:pPr>
              <a:buNone/>
            </a:pPr>
            <a:r>
              <a:rPr lang="en-US" dirty="0" smtClean="0"/>
              <a:t>	B. the gate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24. What shall be blessed in Abraham’s seed</a:t>
            </a:r>
            <a:r>
              <a:rPr lang="en-US" dirty="0" smtClean="0">
                <a:solidFill>
                  <a:schemeClr val="tx1"/>
                </a:solidFill>
                <a:latin typeface="+mn-lt"/>
                <a:ea typeface="+mn-ea"/>
                <a:cs typeface="+mn-cs"/>
              </a:rPr>
              <a:t>?</a:t>
            </a:r>
          </a:p>
          <a:p>
            <a:pPr>
              <a:buNone/>
            </a:pPr>
            <a:endParaRPr lang="en-US" dirty="0"/>
          </a:p>
          <a:p>
            <a:pPr>
              <a:buNone/>
            </a:pPr>
            <a:r>
              <a:rPr lang="en-US" dirty="0" smtClean="0"/>
              <a:t>	A. the children of Israel</a:t>
            </a:r>
          </a:p>
          <a:p>
            <a:pPr>
              <a:buNone/>
            </a:pPr>
            <a:endParaRPr lang="en-US" dirty="0" smtClean="0"/>
          </a:p>
          <a:p>
            <a:pPr>
              <a:buNone/>
            </a:pPr>
            <a:r>
              <a:rPr lang="en-US" dirty="0" smtClean="0"/>
              <a:t>	B. the land of Canaan</a:t>
            </a:r>
          </a:p>
          <a:p>
            <a:pPr>
              <a:buNone/>
            </a:pPr>
            <a:endParaRPr lang="en-US" dirty="0" smtClean="0"/>
          </a:p>
          <a:p>
            <a:pPr>
              <a:buNone/>
            </a:pPr>
            <a:r>
              <a:rPr lang="en-US" dirty="0" smtClean="0"/>
              <a:t>	C. all the nations of the earth </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24. What shall be blessed in Abraham’s seed?</a:t>
            </a:r>
            <a:endParaRPr lang="en-US" dirty="0" smtClean="0"/>
          </a:p>
          <a:p>
            <a:pPr>
              <a:buNone/>
            </a:pPr>
            <a:endParaRPr lang="en-US" dirty="0" smtClean="0"/>
          </a:p>
          <a:p>
            <a:pPr>
              <a:buNone/>
            </a:pPr>
            <a:r>
              <a:rPr lang="en-US" dirty="0" smtClean="0"/>
              <a:t>	C. all the nations of the earth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 Who was Abraham to take with him into the land of </a:t>
            </a:r>
            <a:r>
              <a:rPr lang="en-US" dirty="0" err="1" smtClean="0">
                <a:solidFill>
                  <a:schemeClr val="tx1"/>
                </a:solidFill>
                <a:latin typeface="+mn-lt"/>
                <a:ea typeface="+mn-ea"/>
                <a:cs typeface="+mn-cs"/>
              </a:rPr>
              <a:t>Moriah</a:t>
            </a:r>
            <a:r>
              <a:rPr lang="en-US" dirty="0" smtClean="0">
                <a:solidFill>
                  <a:schemeClr val="tx1"/>
                </a:solidFill>
                <a:latin typeface="+mn-lt"/>
                <a:ea typeface="+mn-ea"/>
                <a:cs typeface="+mn-cs"/>
              </a:rPr>
              <a:t>?</a:t>
            </a:r>
          </a:p>
          <a:p>
            <a:pPr>
              <a:buNone/>
            </a:pPr>
            <a:endParaRPr lang="en-US" dirty="0" smtClean="0"/>
          </a:p>
          <a:p>
            <a:pPr>
              <a:buNone/>
            </a:pPr>
            <a:r>
              <a:rPr lang="en-US" dirty="0" smtClean="0"/>
              <a:t>	A. </a:t>
            </a:r>
            <a:r>
              <a:rPr lang="en-US" dirty="0" err="1" smtClean="0"/>
              <a:t>thine</a:t>
            </a:r>
            <a:r>
              <a:rPr lang="en-US" dirty="0" smtClean="0"/>
              <a:t> only son Isaac, whom thou </a:t>
            </a:r>
            <a:r>
              <a:rPr lang="en-US" dirty="0" err="1" smtClean="0"/>
              <a:t>lovest</a:t>
            </a:r>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25. Why shall all the nations of the earth be blessed in Abraham’s seed</a:t>
            </a:r>
            <a:r>
              <a:rPr lang="en-US" dirty="0" smtClean="0">
                <a:solidFill>
                  <a:schemeClr val="tx1"/>
                </a:solidFill>
                <a:latin typeface="+mn-lt"/>
                <a:ea typeface="+mn-ea"/>
                <a:cs typeface="+mn-cs"/>
              </a:rPr>
              <a:t>?</a:t>
            </a:r>
          </a:p>
          <a:p>
            <a:pPr>
              <a:buNone/>
            </a:pPr>
            <a:endParaRPr lang="en-US" dirty="0"/>
          </a:p>
          <a:p>
            <a:pPr>
              <a:buNone/>
            </a:pPr>
            <a:r>
              <a:rPr lang="en-US" dirty="0" smtClean="0"/>
              <a:t>	A. because thou hast believed in the LORD</a:t>
            </a:r>
          </a:p>
          <a:p>
            <a:pPr>
              <a:buNone/>
            </a:pPr>
            <a:endParaRPr lang="en-US" dirty="0" smtClean="0"/>
          </a:p>
          <a:p>
            <a:pPr>
              <a:buNone/>
            </a:pPr>
            <a:r>
              <a:rPr lang="en-US" dirty="0" smtClean="0"/>
              <a:t>	B. because the LORD hath heard thy affliction</a:t>
            </a:r>
          </a:p>
          <a:p>
            <a:pPr>
              <a:buNone/>
            </a:pPr>
            <a:endParaRPr lang="en-US" dirty="0" smtClean="0"/>
          </a:p>
          <a:p>
            <a:pPr>
              <a:buNone/>
            </a:pPr>
            <a:r>
              <a:rPr lang="en-US" dirty="0" smtClean="0"/>
              <a:t>	C. because thou hast obeyed my voice</a:t>
            </a:r>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25. Why shall all the nations of the earth be blessed in Abraham’s seed?</a:t>
            </a:r>
          </a:p>
          <a:p>
            <a:pPr>
              <a:buNone/>
            </a:pPr>
            <a:endParaRPr lang="en-US" dirty="0" smtClean="0"/>
          </a:p>
          <a:p>
            <a:pPr>
              <a:buNone/>
            </a:pPr>
            <a:r>
              <a:rPr lang="en-US" dirty="0" smtClean="0"/>
              <a:t>	C. because thou hast obeyed my voice</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22:19</a:t>
            </a:r>
            <a:endParaRPr lang="en-US" dirty="0"/>
          </a:p>
        </p:txBody>
      </p:sp>
      <p:sp>
        <p:nvSpPr>
          <p:cNvPr id="3" name="Content Placeholder 2"/>
          <p:cNvSpPr>
            <a:spLocks noGrp="1"/>
          </p:cNvSpPr>
          <p:nvPr>
            <p:ph idx="1"/>
          </p:nvPr>
        </p:nvSpPr>
        <p:spPr/>
        <p:txBody>
          <a:bodyPr/>
          <a:lstStyle/>
          <a:p>
            <a:pPr marL="457200" indent="-457200">
              <a:buAutoNum type="arabicPeriod" startAt="26"/>
            </a:pPr>
            <a:r>
              <a:rPr lang="en-US" dirty="0" smtClean="0">
                <a:solidFill>
                  <a:schemeClr val="tx1"/>
                </a:solidFill>
                <a:latin typeface="+mn-lt"/>
                <a:ea typeface="+mn-ea"/>
                <a:cs typeface="+mn-cs"/>
              </a:rPr>
              <a:t>So </a:t>
            </a:r>
            <a:r>
              <a:rPr lang="en-US" dirty="0">
                <a:solidFill>
                  <a:schemeClr val="tx1"/>
                </a:solidFill>
                <a:latin typeface="+mn-lt"/>
                <a:ea typeface="+mn-ea"/>
                <a:cs typeface="+mn-cs"/>
              </a:rPr>
              <a:t>Abraham returned unto his young men, and they rose up and went together to what place? </a:t>
            </a:r>
            <a:endParaRPr lang="en-US" dirty="0" smtClean="0">
              <a:solidFill>
                <a:schemeClr val="tx1"/>
              </a:solidFill>
              <a:latin typeface="+mn-lt"/>
              <a:ea typeface="+mn-ea"/>
              <a:cs typeface="+mn-cs"/>
            </a:endParaRPr>
          </a:p>
          <a:p>
            <a:pPr marL="457200" indent="-457200">
              <a:buNone/>
            </a:pPr>
            <a:endParaRPr lang="en-US" dirty="0" smtClean="0"/>
          </a:p>
          <a:p>
            <a:pPr marL="457200" indent="-457200">
              <a:buNone/>
            </a:pPr>
            <a:r>
              <a:rPr lang="en-US" dirty="0" smtClean="0"/>
              <a:t>	A. the Philistines' land</a:t>
            </a:r>
          </a:p>
          <a:p>
            <a:pPr marL="457200" indent="-457200">
              <a:buNone/>
            </a:pPr>
            <a:endParaRPr lang="en-US" dirty="0" smtClean="0"/>
          </a:p>
          <a:p>
            <a:pPr marL="457200" indent="-457200">
              <a:buNone/>
            </a:pPr>
            <a:r>
              <a:rPr lang="en-US" dirty="0" smtClean="0"/>
              <a:t>	B. the plain of </a:t>
            </a:r>
            <a:r>
              <a:rPr lang="en-US" dirty="0" err="1" smtClean="0"/>
              <a:t>Mamre</a:t>
            </a:r>
            <a:r>
              <a:rPr lang="en-US" dirty="0" smtClean="0"/>
              <a:t>, which is in Hebron</a:t>
            </a:r>
          </a:p>
          <a:p>
            <a:pPr marL="457200" indent="-457200">
              <a:buNone/>
            </a:pPr>
            <a:endParaRPr lang="en-US" dirty="0" smtClean="0"/>
          </a:p>
          <a:p>
            <a:pPr marL="457200" indent="-457200">
              <a:buNone/>
            </a:pPr>
            <a:r>
              <a:rPr lang="en-US" dirty="0" smtClean="0"/>
              <a:t>	C. Beersheba; and Abraham dwelt at Beersheba</a:t>
            </a:r>
          </a:p>
          <a:p>
            <a:pPr marL="457200" indent="-457200">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22:19</a:t>
            </a:r>
            <a:endParaRPr lang="en-US" dirty="0"/>
          </a:p>
        </p:txBody>
      </p:sp>
      <p:sp>
        <p:nvSpPr>
          <p:cNvPr id="3" name="Content Placeholder 2"/>
          <p:cNvSpPr>
            <a:spLocks noGrp="1"/>
          </p:cNvSpPr>
          <p:nvPr>
            <p:ph idx="1"/>
          </p:nvPr>
        </p:nvSpPr>
        <p:spPr/>
        <p:txBody>
          <a:bodyPr/>
          <a:lstStyle/>
          <a:p>
            <a:pPr marL="457200" indent="-457200">
              <a:buAutoNum type="arabicPeriod" startAt="26"/>
            </a:pPr>
            <a:r>
              <a:rPr lang="en-US" dirty="0" smtClean="0">
                <a:solidFill>
                  <a:schemeClr val="tx1"/>
                </a:solidFill>
                <a:latin typeface="+mn-lt"/>
                <a:ea typeface="+mn-ea"/>
                <a:cs typeface="+mn-cs"/>
              </a:rPr>
              <a:t>So Abraham returned unto his young men, and they rose up and went together to what place? </a:t>
            </a:r>
          </a:p>
          <a:p>
            <a:pPr marL="457200" indent="-457200">
              <a:buNone/>
            </a:pPr>
            <a:endParaRPr lang="en-US" dirty="0" smtClean="0"/>
          </a:p>
          <a:p>
            <a:pPr marL="457200" indent="-457200">
              <a:buNone/>
            </a:pPr>
            <a:r>
              <a:rPr lang="en-US" dirty="0" smtClean="0"/>
              <a:t>	C. Beersheba; and Abraham dwelt at Beersheba</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22:20</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27. After Abraham returned from the near offering of Isaac, what was he told about his brother </a:t>
            </a:r>
            <a:r>
              <a:rPr lang="en-US" dirty="0" err="1">
                <a:solidFill>
                  <a:schemeClr val="tx1"/>
                </a:solidFill>
                <a:latin typeface="+mn-lt"/>
                <a:ea typeface="+mn-ea"/>
                <a:cs typeface="+mn-cs"/>
              </a:rPr>
              <a:t>Nahor</a:t>
            </a:r>
            <a:r>
              <a:rPr lang="en-US" dirty="0" smtClean="0">
                <a:solidFill>
                  <a:schemeClr val="tx1"/>
                </a:solidFill>
                <a:latin typeface="+mn-lt"/>
                <a:ea typeface="+mn-ea"/>
                <a:cs typeface="+mn-cs"/>
              </a:rPr>
              <a:t>?</a:t>
            </a:r>
            <a:endParaRPr lang="en-US" dirty="0"/>
          </a:p>
          <a:p>
            <a:pPr>
              <a:buNone/>
            </a:pPr>
            <a:endParaRPr lang="en-US" dirty="0" smtClean="0"/>
          </a:p>
          <a:p>
            <a:pPr>
              <a:buNone/>
            </a:pPr>
            <a:r>
              <a:rPr lang="en-US" dirty="0" smtClean="0"/>
              <a:t>	A. </a:t>
            </a:r>
            <a:r>
              <a:rPr lang="en-US" dirty="0" err="1" smtClean="0"/>
              <a:t>Nahor</a:t>
            </a:r>
            <a:r>
              <a:rPr lang="en-US" dirty="0" smtClean="0"/>
              <a:t> thy brother is dead</a:t>
            </a:r>
          </a:p>
          <a:p>
            <a:pPr>
              <a:buNone/>
            </a:pPr>
            <a:endParaRPr lang="en-US" dirty="0" smtClean="0"/>
          </a:p>
          <a:p>
            <a:pPr>
              <a:buNone/>
            </a:pPr>
            <a:r>
              <a:rPr lang="en-US" dirty="0" smtClean="0"/>
              <a:t>	B. the king of Haran is thy brother </a:t>
            </a:r>
            <a:r>
              <a:rPr lang="en-US" dirty="0" err="1" smtClean="0"/>
              <a:t>Nahor</a:t>
            </a:r>
            <a:endParaRPr lang="en-US" dirty="0" smtClean="0"/>
          </a:p>
          <a:p>
            <a:pPr>
              <a:buNone/>
            </a:pPr>
            <a:endParaRPr lang="en-US" dirty="0" smtClean="0"/>
          </a:p>
          <a:p>
            <a:pPr>
              <a:buNone/>
            </a:pPr>
            <a:r>
              <a:rPr lang="en-US" dirty="0" smtClean="0"/>
              <a:t>	C. </a:t>
            </a:r>
            <a:r>
              <a:rPr lang="en-US" dirty="0" err="1" smtClean="0"/>
              <a:t>Milcah</a:t>
            </a:r>
            <a:r>
              <a:rPr lang="en-US" dirty="0" smtClean="0"/>
              <a:t>, she hath also born children unto thy brother </a:t>
            </a:r>
            <a:r>
              <a:rPr lang="en-US" dirty="0" err="1" smtClean="0"/>
              <a:t>Nahor</a:t>
            </a:r>
            <a:endParaRPr lang="en-US" dirty="0" smtClean="0"/>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22:20</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27. After Abraham returned from the near offering of Isaac, what was he told about his brother </a:t>
            </a:r>
            <a:r>
              <a:rPr lang="en-US" dirty="0" err="1" smtClean="0">
                <a:solidFill>
                  <a:schemeClr val="tx1"/>
                </a:solidFill>
                <a:latin typeface="+mn-lt"/>
                <a:ea typeface="+mn-ea"/>
                <a:cs typeface="+mn-cs"/>
              </a:rPr>
              <a:t>Nahor</a:t>
            </a:r>
            <a:r>
              <a:rPr lang="en-US" dirty="0" smtClean="0">
                <a:solidFill>
                  <a:schemeClr val="tx1"/>
                </a:solidFill>
                <a:latin typeface="+mn-lt"/>
                <a:ea typeface="+mn-ea"/>
                <a:cs typeface="+mn-cs"/>
              </a:rPr>
              <a:t>?</a:t>
            </a:r>
            <a:endParaRPr lang="en-US" dirty="0" smtClean="0"/>
          </a:p>
          <a:p>
            <a:pPr>
              <a:buNone/>
            </a:pPr>
            <a:endParaRPr lang="en-US" dirty="0" smtClean="0"/>
          </a:p>
          <a:p>
            <a:pPr>
              <a:buNone/>
            </a:pPr>
            <a:r>
              <a:rPr lang="en-US" dirty="0" smtClean="0"/>
              <a:t>	C. </a:t>
            </a:r>
            <a:r>
              <a:rPr lang="en-US" dirty="0" err="1" smtClean="0"/>
              <a:t>Milcah</a:t>
            </a:r>
            <a:r>
              <a:rPr lang="en-US" dirty="0" smtClean="0"/>
              <a:t>, she hath also born children unto thy brother </a:t>
            </a:r>
            <a:r>
              <a:rPr lang="en-US" dirty="0" err="1" smtClean="0"/>
              <a:t>Nahor</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22:21</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28. </a:t>
            </a:r>
            <a:r>
              <a:rPr lang="en-US" dirty="0" err="1">
                <a:solidFill>
                  <a:schemeClr val="tx1"/>
                </a:solidFill>
                <a:latin typeface="+mn-lt"/>
                <a:ea typeface="+mn-ea"/>
                <a:cs typeface="+mn-cs"/>
              </a:rPr>
              <a:t>Huz</a:t>
            </a:r>
            <a:r>
              <a:rPr lang="en-US" dirty="0">
                <a:solidFill>
                  <a:schemeClr val="tx1"/>
                </a:solidFill>
                <a:latin typeface="+mn-lt"/>
                <a:ea typeface="+mn-ea"/>
                <a:cs typeface="+mn-cs"/>
              </a:rPr>
              <a:t> was </a:t>
            </a:r>
            <a:r>
              <a:rPr lang="en-US" dirty="0" err="1">
                <a:solidFill>
                  <a:schemeClr val="tx1"/>
                </a:solidFill>
                <a:latin typeface="+mn-lt"/>
                <a:ea typeface="+mn-ea"/>
                <a:cs typeface="+mn-cs"/>
              </a:rPr>
              <a:t>Nahor’s</a:t>
            </a:r>
            <a:r>
              <a:rPr lang="en-US" dirty="0">
                <a:solidFill>
                  <a:schemeClr val="tx1"/>
                </a:solidFill>
                <a:latin typeface="+mn-lt"/>
                <a:ea typeface="+mn-ea"/>
                <a:cs typeface="+mn-cs"/>
              </a:rPr>
              <a:t> firstborn, and </a:t>
            </a:r>
            <a:r>
              <a:rPr lang="en-US" dirty="0" err="1">
                <a:solidFill>
                  <a:schemeClr val="tx1"/>
                </a:solidFill>
                <a:latin typeface="+mn-lt"/>
                <a:ea typeface="+mn-ea"/>
                <a:cs typeface="+mn-cs"/>
              </a:rPr>
              <a:t>Buz</a:t>
            </a:r>
            <a:r>
              <a:rPr lang="en-US" dirty="0">
                <a:solidFill>
                  <a:schemeClr val="tx1"/>
                </a:solidFill>
                <a:latin typeface="+mn-lt"/>
                <a:ea typeface="+mn-ea"/>
                <a:cs typeface="+mn-cs"/>
              </a:rPr>
              <a:t> his brother, and who was the father of Aram? </a:t>
            </a:r>
            <a:endParaRPr lang="en-US" dirty="0" smtClean="0">
              <a:solidFill>
                <a:schemeClr val="tx1"/>
              </a:solidFill>
              <a:latin typeface="+mn-lt"/>
              <a:ea typeface="+mn-ea"/>
              <a:cs typeface="+mn-cs"/>
            </a:endParaRPr>
          </a:p>
          <a:p>
            <a:pPr>
              <a:buNone/>
            </a:pPr>
            <a:endParaRPr lang="en-US" dirty="0"/>
          </a:p>
          <a:p>
            <a:pPr>
              <a:buNone/>
            </a:pPr>
            <a:r>
              <a:rPr lang="fi-FI" dirty="0" smtClean="0"/>
              <a:t>	A. Zimran</a:t>
            </a:r>
          </a:p>
          <a:p>
            <a:pPr>
              <a:buNone/>
            </a:pPr>
            <a:endParaRPr lang="fi-FI" dirty="0" smtClean="0"/>
          </a:p>
          <a:p>
            <a:pPr>
              <a:buNone/>
            </a:pPr>
            <a:r>
              <a:rPr lang="fi-FI" dirty="0" smtClean="0"/>
              <a:t>	B. Jokshan</a:t>
            </a:r>
          </a:p>
          <a:p>
            <a:pPr>
              <a:buNone/>
            </a:pPr>
            <a:endParaRPr lang="fi-FI" dirty="0" smtClean="0"/>
          </a:p>
          <a:p>
            <a:pPr>
              <a:buNone/>
            </a:pPr>
            <a:r>
              <a:rPr lang="fi-FI" dirty="0" smtClean="0"/>
              <a:t>	C. Kemuel</a:t>
            </a:r>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28. </a:t>
            </a:r>
            <a:r>
              <a:rPr lang="en-US" dirty="0" err="1" smtClean="0">
                <a:solidFill>
                  <a:schemeClr val="tx1"/>
                </a:solidFill>
                <a:latin typeface="+mn-lt"/>
                <a:ea typeface="+mn-ea"/>
                <a:cs typeface="+mn-cs"/>
              </a:rPr>
              <a:t>Huz</a:t>
            </a:r>
            <a:r>
              <a:rPr lang="en-US" dirty="0" smtClean="0">
                <a:solidFill>
                  <a:schemeClr val="tx1"/>
                </a:solidFill>
                <a:latin typeface="+mn-lt"/>
                <a:ea typeface="+mn-ea"/>
                <a:cs typeface="+mn-cs"/>
              </a:rPr>
              <a:t> was </a:t>
            </a:r>
            <a:r>
              <a:rPr lang="en-US" dirty="0" err="1" smtClean="0">
                <a:solidFill>
                  <a:schemeClr val="tx1"/>
                </a:solidFill>
                <a:latin typeface="+mn-lt"/>
                <a:ea typeface="+mn-ea"/>
                <a:cs typeface="+mn-cs"/>
              </a:rPr>
              <a:t>Nahor’s</a:t>
            </a:r>
            <a:r>
              <a:rPr lang="en-US" dirty="0" smtClean="0">
                <a:solidFill>
                  <a:schemeClr val="tx1"/>
                </a:solidFill>
                <a:latin typeface="+mn-lt"/>
                <a:ea typeface="+mn-ea"/>
                <a:cs typeface="+mn-cs"/>
              </a:rPr>
              <a:t> firstborn, and </a:t>
            </a:r>
            <a:r>
              <a:rPr lang="en-US" dirty="0" err="1" smtClean="0">
                <a:solidFill>
                  <a:schemeClr val="tx1"/>
                </a:solidFill>
                <a:latin typeface="+mn-lt"/>
                <a:ea typeface="+mn-ea"/>
                <a:cs typeface="+mn-cs"/>
              </a:rPr>
              <a:t>Buz</a:t>
            </a:r>
            <a:r>
              <a:rPr lang="en-US" dirty="0" smtClean="0">
                <a:solidFill>
                  <a:schemeClr val="tx1"/>
                </a:solidFill>
                <a:latin typeface="+mn-lt"/>
                <a:ea typeface="+mn-ea"/>
                <a:cs typeface="+mn-cs"/>
              </a:rPr>
              <a:t> his brother, and who was the father of Aram? </a:t>
            </a:r>
            <a:endParaRPr lang="fi-FI" dirty="0" smtClean="0"/>
          </a:p>
          <a:p>
            <a:pPr>
              <a:buNone/>
            </a:pPr>
            <a:endParaRPr lang="fi-FI" dirty="0" smtClean="0"/>
          </a:p>
          <a:p>
            <a:pPr>
              <a:buNone/>
            </a:pPr>
            <a:r>
              <a:rPr lang="fi-FI" dirty="0" smtClean="0"/>
              <a:t>	C. Kemuel</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29. </a:t>
            </a:r>
            <a:r>
              <a:rPr lang="en-US" dirty="0" err="1">
                <a:solidFill>
                  <a:schemeClr val="tx1"/>
                </a:solidFill>
                <a:latin typeface="+mn-lt"/>
                <a:ea typeface="+mn-ea"/>
                <a:cs typeface="+mn-cs"/>
              </a:rPr>
              <a:t>Nahor’s</a:t>
            </a:r>
            <a:r>
              <a:rPr lang="en-US" dirty="0">
                <a:solidFill>
                  <a:schemeClr val="tx1"/>
                </a:solidFill>
                <a:latin typeface="+mn-lt"/>
                <a:ea typeface="+mn-ea"/>
                <a:cs typeface="+mn-cs"/>
              </a:rPr>
              <a:t> sons include </a:t>
            </a:r>
            <a:r>
              <a:rPr lang="en-US" dirty="0" err="1">
                <a:solidFill>
                  <a:schemeClr val="tx1"/>
                </a:solidFill>
                <a:latin typeface="+mn-lt"/>
                <a:ea typeface="+mn-ea"/>
                <a:cs typeface="+mn-cs"/>
              </a:rPr>
              <a:t>Chesed</a:t>
            </a:r>
            <a:r>
              <a:rPr lang="en-US" dirty="0">
                <a:solidFill>
                  <a:schemeClr val="tx1"/>
                </a:solidFill>
                <a:latin typeface="+mn-lt"/>
                <a:ea typeface="+mn-ea"/>
                <a:cs typeface="+mn-cs"/>
              </a:rPr>
              <a:t>, and </a:t>
            </a:r>
            <a:r>
              <a:rPr lang="en-US" dirty="0" err="1">
                <a:solidFill>
                  <a:schemeClr val="tx1"/>
                </a:solidFill>
                <a:latin typeface="+mn-lt"/>
                <a:ea typeface="+mn-ea"/>
                <a:cs typeface="+mn-cs"/>
              </a:rPr>
              <a:t>Hazo</a:t>
            </a:r>
            <a:r>
              <a:rPr lang="en-US" dirty="0">
                <a:solidFill>
                  <a:schemeClr val="tx1"/>
                </a:solidFill>
                <a:latin typeface="+mn-lt"/>
                <a:ea typeface="+mn-ea"/>
                <a:cs typeface="+mn-cs"/>
              </a:rPr>
              <a:t>, and </a:t>
            </a:r>
            <a:r>
              <a:rPr lang="en-US" dirty="0" err="1">
                <a:solidFill>
                  <a:schemeClr val="tx1"/>
                </a:solidFill>
                <a:latin typeface="+mn-lt"/>
                <a:ea typeface="+mn-ea"/>
                <a:cs typeface="+mn-cs"/>
              </a:rPr>
              <a:t>Pildash</a:t>
            </a:r>
            <a:r>
              <a:rPr lang="en-US" dirty="0">
                <a:solidFill>
                  <a:schemeClr val="tx1"/>
                </a:solidFill>
                <a:latin typeface="+mn-lt"/>
                <a:ea typeface="+mn-ea"/>
                <a:cs typeface="+mn-cs"/>
              </a:rPr>
              <a:t>, and </a:t>
            </a:r>
            <a:r>
              <a:rPr lang="en-US" dirty="0" err="1">
                <a:solidFill>
                  <a:schemeClr val="tx1"/>
                </a:solidFill>
                <a:latin typeface="+mn-lt"/>
                <a:ea typeface="+mn-ea"/>
                <a:cs typeface="+mn-cs"/>
              </a:rPr>
              <a:t>Jidlaph</a:t>
            </a:r>
            <a:r>
              <a:rPr lang="en-US" dirty="0">
                <a:solidFill>
                  <a:schemeClr val="tx1"/>
                </a:solidFill>
                <a:latin typeface="+mn-lt"/>
                <a:ea typeface="+mn-ea"/>
                <a:cs typeface="+mn-cs"/>
              </a:rPr>
              <a:t>, and which son is mentioned last</a:t>
            </a:r>
            <a:r>
              <a:rPr lang="en-US" dirty="0" smtClean="0">
                <a:solidFill>
                  <a:schemeClr val="tx1"/>
                </a:solidFill>
                <a:latin typeface="+mn-lt"/>
                <a:ea typeface="+mn-ea"/>
                <a:cs typeface="+mn-cs"/>
              </a:rPr>
              <a:t>?</a:t>
            </a:r>
          </a:p>
          <a:p>
            <a:pPr>
              <a:buNone/>
            </a:pPr>
            <a:endParaRPr lang="en-US" dirty="0"/>
          </a:p>
          <a:p>
            <a:pPr>
              <a:buNone/>
            </a:pPr>
            <a:r>
              <a:rPr lang="sv-SE" dirty="0" smtClean="0"/>
              <a:t>	A. Medan</a:t>
            </a:r>
          </a:p>
          <a:p>
            <a:pPr>
              <a:buNone/>
            </a:pPr>
            <a:endParaRPr lang="sv-SE" dirty="0" smtClean="0"/>
          </a:p>
          <a:p>
            <a:pPr>
              <a:buNone/>
            </a:pPr>
            <a:r>
              <a:rPr lang="sv-SE" dirty="0" smtClean="0"/>
              <a:t>	B. Midian</a:t>
            </a:r>
          </a:p>
          <a:p>
            <a:pPr>
              <a:buNone/>
            </a:pPr>
            <a:endParaRPr lang="sv-SE" dirty="0" smtClean="0"/>
          </a:p>
          <a:p>
            <a:pPr>
              <a:buNone/>
            </a:pPr>
            <a:r>
              <a:rPr lang="sv-SE" dirty="0" smtClean="0"/>
              <a:t>	C. Bethuel</a:t>
            </a:r>
          </a:p>
          <a:p>
            <a:pPr>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29. </a:t>
            </a:r>
            <a:r>
              <a:rPr lang="en-US" dirty="0" err="1" smtClean="0">
                <a:solidFill>
                  <a:schemeClr val="tx1"/>
                </a:solidFill>
                <a:latin typeface="+mn-lt"/>
                <a:ea typeface="+mn-ea"/>
                <a:cs typeface="+mn-cs"/>
              </a:rPr>
              <a:t>Nahor’s</a:t>
            </a:r>
            <a:r>
              <a:rPr lang="en-US" dirty="0" smtClean="0">
                <a:solidFill>
                  <a:schemeClr val="tx1"/>
                </a:solidFill>
                <a:latin typeface="+mn-lt"/>
                <a:ea typeface="+mn-ea"/>
                <a:cs typeface="+mn-cs"/>
              </a:rPr>
              <a:t> sons include </a:t>
            </a:r>
            <a:r>
              <a:rPr lang="en-US" dirty="0" err="1" smtClean="0">
                <a:solidFill>
                  <a:schemeClr val="tx1"/>
                </a:solidFill>
                <a:latin typeface="+mn-lt"/>
                <a:ea typeface="+mn-ea"/>
                <a:cs typeface="+mn-cs"/>
              </a:rPr>
              <a:t>Chesed</a:t>
            </a:r>
            <a:r>
              <a:rPr lang="en-US" dirty="0" smtClean="0">
                <a:solidFill>
                  <a:schemeClr val="tx1"/>
                </a:solidFill>
                <a:latin typeface="+mn-lt"/>
                <a:ea typeface="+mn-ea"/>
                <a:cs typeface="+mn-cs"/>
              </a:rPr>
              <a:t>, and </a:t>
            </a:r>
            <a:r>
              <a:rPr lang="en-US" dirty="0" err="1" smtClean="0">
                <a:solidFill>
                  <a:schemeClr val="tx1"/>
                </a:solidFill>
                <a:latin typeface="+mn-lt"/>
                <a:ea typeface="+mn-ea"/>
                <a:cs typeface="+mn-cs"/>
              </a:rPr>
              <a:t>Hazo</a:t>
            </a:r>
            <a:r>
              <a:rPr lang="en-US" dirty="0" smtClean="0">
                <a:solidFill>
                  <a:schemeClr val="tx1"/>
                </a:solidFill>
                <a:latin typeface="+mn-lt"/>
                <a:ea typeface="+mn-ea"/>
                <a:cs typeface="+mn-cs"/>
              </a:rPr>
              <a:t>, and </a:t>
            </a:r>
            <a:r>
              <a:rPr lang="en-US" dirty="0" err="1" smtClean="0">
                <a:solidFill>
                  <a:schemeClr val="tx1"/>
                </a:solidFill>
                <a:latin typeface="+mn-lt"/>
                <a:ea typeface="+mn-ea"/>
                <a:cs typeface="+mn-cs"/>
              </a:rPr>
              <a:t>Pildash</a:t>
            </a:r>
            <a:r>
              <a:rPr lang="en-US" dirty="0" smtClean="0">
                <a:solidFill>
                  <a:schemeClr val="tx1"/>
                </a:solidFill>
                <a:latin typeface="+mn-lt"/>
                <a:ea typeface="+mn-ea"/>
                <a:cs typeface="+mn-cs"/>
              </a:rPr>
              <a:t>, and </a:t>
            </a:r>
            <a:r>
              <a:rPr lang="en-US" dirty="0" err="1" smtClean="0">
                <a:solidFill>
                  <a:schemeClr val="tx1"/>
                </a:solidFill>
                <a:latin typeface="+mn-lt"/>
                <a:ea typeface="+mn-ea"/>
                <a:cs typeface="+mn-cs"/>
              </a:rPr>
              <a:t>Jidlaph</a:t>
            </a:r>
            <a:r>
              <a:rPr lang="en-US" dirty="0" smtClean="0">
                <a:solidFill>
                  <a:schemeClr val="tx1"/>
                </a:solidFill>
                <a:latin typeface="+mn-lt"/>
                <a:ea typeface="+mn-ea"/>
                <a:cs typeface="+mn-cs"/>
              </a:rPr>
              <a:t>, and which son is mentioned last?</a:t>
            </a:r>
            <a:endParaRPr lang="sv-SE" dirty="0" smtClean="0"/>
          </a:p>
          <a:p>
            <a:pPr>
              <a:buNone/>
            </a:pPr>
            <a:endParaRPr lang="sv-SE" dirty="0" smtClean="0"/>
          </a:p>
          <a:p>
            <a:pPr>
              <a:buNone/>
            </a:pPr>
            <a:r>
              <a:rPr lang="sv-SE" dirty="0" smtClean="0"/>
              <a:t>	C. Bethuel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 What was Abraham to do upon one of the mountains in the land of </a:t>
            </a:r>
            <a:r>
              <a:rPr lang="en-US" dirty="0" err="1">
                <a:solidFill>
                  <a:schemeClr val="tx1"/>
                </a:solidFill>
                <a:latin typeface="+mn-lt"/>
                <a:ea typeface="+mn-ea"/>
                <a:cs typeface="+mn-cs"/>
              </a:rPr>
              <a:t>Moriah</a:t>
            </a:r>
            <a:r>
              <a:rPr lang="en-US" dirty="0" smtClean="0">
                <a:solidFill>
                  <a:schemeClr val="tx1"/>
                </a:solidFill>
                <a:latin typeface="+mn-lt"/>
                <a:ea typeface="+mn-ea"/>
                <a:cs typeface="+mn-cs"/>
              </a:rPr>
              <a:t>?</a:t>
            </a:r>
          </a:p>
          <a:p>
            <a:pPr>
              <a:buNone/>
            </a:pPr>
            <a:endParaRPr lang="en-US" dirty="0"/>
          </a:p>
          <a:p>
            <a:pPr>
              <a:buNone/>
            </a:pPr>
            <a:r>
              <a:rPr lang="en-US" dirty="0" smtClean="0"/>
              <a:t>	A. offer Isaac there for a burnt offering </a:t>
            </a:r>
          </a:p>
          <a:p>
            <a:pPr>
              <a:buNone/>
            </a:pPr>
            <a:endParaRPr lang="en-US" dirty="0" smtClean="0"/>
          </a:p>
          <a:p>
            <a:pPr>
              <a:buNone/>
            </a:pPr>
            <a:r>
              <a:rPr lang="en-US" dirty="0" smtClean="0"/>
              <a:t>	B. call there on the name of the LORD, the everlasting God</a:t>
            </a:r>
          </a:p>
          <a:p>
            <a:pPr>
              <a:buNone/>
            </a:pPr>
            <a:endParaRPr lang="en-US" dirty="0" smtClean="0"/>
          </a:p>
          <a:p>
            <a:pPr>
              <a:buNone/>
            </a:pPr>
            <a:r>
              <a:rPr lang="en-US" dirty="0" smtClean="0"/>
              <a:t>	C. there build an altar unto the LORD</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30. Who did </a:t>
            </a:r>
            <a:r>
              <a:rPr lang="en-US" dirty="0" err="1">
                <a:solidFill>
                  <a:schemeClr val="tx1"/>
                </a:solidFill>
                <a:latin typeface="+mn-lt"/>
                <a:ea typeface="+mn-ea"/>
                <a:cs typeface="+mn-cs"/>
              </a:rPr>
              <a:t>Bethuel</a:t>
            </a:r>
            <a:r>
              <a:rPr lang="en-US" dirty="0">
                <a:solidFill>
                  <a:schemeClr val="tx1"/>
                </a:solidFill>
                <a:latin typeface="+mn-lt"/>
                <a:ea typeface="+mn-ea"/>
                <a:cs typeface="+mn-cs"/>
              </a:rPr>
              <a:t>, </a:t>
            </a:r>
            <a:r>
              <a:rPr lang="en-US" dirty="0" err="1">
                <a:solidFill>
                  <a:schemeClr val="tx1"/>
                </a:solidFill>
                <a:latin typeface="+mn-lt"/>
                <a:ea typeface="+mn-ea"/>
                <a:cs typeface="+mn-cs"/>
              </a:rPr>
              <a:t>Nahor’s</a:t>
            </a:r>
            <a:r>
              <a:rPr lang="en-US" dirty="0">
                <a:solidFill>
                  <a:schemeClr val="tx1"/>
                </a:solidFill>
                <a:latin typeface="+mn-lt"/>
                <a:ea typeface="+mn-ea"/>
                <a:cs typeface="+mn-cs"/>
              </a:rPr>
              <a:t> son, begat</a:t>
            </a:r>
            <a:r>
              <a:rPr lang="en-US" dirty="0" smtClean="0">
                <a:solidFill>
                  <a:schemeClr val="tx1"/>
                </a:solidFill>
                <a:latin typeface="+mn-lt"/>
                <a:ea typeface="+mn-ea"/>
                <a:cs typeface="+mn-cs"/>
              </a:rPr>
              <a:t>?</a:t>
            </a:r>
          </a:p>
          <a:p>
            <a:pPr>
              <a:buNone/>
            </a:pPr>
            <a:endParaRPr lang="en-US" dirty="0"/>
          </a:p>
          <a:p>
            <a:pPr>
              <a:buNone/>
            </a:pPr>
            <a:r>
              <a:rPr lang="en-US" dirty="0" smtClean="0"/>
              <a:t>	A. </a:t>
            </a:r>
            <a:r>
              <a:rPr lang="en-US" dirty="0" err="1" smtClean="0"/>
              <a:t>Ishbak</a:t>
            </a:r>
            <a:endParaRPr lang="en-US" dirty="0" smtClean="0"/>
          </a:p>
          <a:p>
            <a:pPr>
              <a:buNone/>
            </a:pPr>
            <a:endParaRPr lang="en-US" dirty="0" smtClean="0"/>
          </a:p>
          <a:p>
            <a:pPr>
              <a:buNone/>
            </a:pPr>
            <a:r>
              <a:rPr lang="en-US" dirty="0" smtClean="0"/>
              <a:t>	B. </a:t>
            </a:r>
            <a:r>
              <a:rPr lang="en-US" dirty="0" err="1" smtClean="0"/>
              <a:t>Shuah</a:t>
            </a:r>
            <a:endParaRPr lang="en-US" dirty="0" smtClean="0"/>
          </a:p>
          <a:p>
            <a:pPr>
              <a:buNone/>
            </a:pPr>
            <a:endParaRPr lang="en-US" dirty="0" smtClean="0"/>
          </a:p>
          <a:p>
            <a:pPr>
              <a:buNone/>
            </a:pPr>
            <a:r>
              <a:rPr lang="en-US" dirty="0" smtClean="0"/>
              <a:t>	C. </a:t>
            </a:r>
            <a:r>
              <a:rPr lang="en-US" dirty="0" err="1" smtClean="0"/>
              <a:t>Rebekah</a:t>
            </a:r>
            <a:endParaRPr lang="en-US" dirty="0" smtClean="0"/>
          </a:p>
          <a:p>
            <a:pPr>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30. Who did </a:t>
            </a:r>
            <a:r>
              <a:rPr lang="en-US" dirty="0" err="1" smtClean="0">
                <a:solidFill>
                  <a:schemeClr val="tx1"/>
                </a:solidFill>
                <a:latin typeface="+mn-lt"/>
                <a:ea typeface="+mn-ea"/>
                <a:cs typeface="+mn-cs"/>
              </a:rPr>
              <a:t>Bethuel</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Nahor’s</a:t>
            </a:r>
            <a:r>
              <a:rPr lang="en-US" dirty="0" smtClean="0">
                <a:solidFill>
                  <a:schemeClr val="tx1"/>
                </a:solidFill>
                <a:latin typeface="+mn-lt"/>
                <a:ea typeface="+mn-ea"/>
                <a:cs typeface="+mn-cs"/>
              </a:rPr>
              <a:t> son, begat?</a:t>
            </a:r>
            <a:endParaRPr lang="en-US" dirty="0" smtClean="0"/>
          </a:p>
          <a:p>
            <a:pPr>
              <a:buNone/>
            </a:pPr>
            <a:endParaRPr lang="en-US" dirty="0" smtClean="0"/>
          </a:p>
          <a:p>
            <a:pPr>
              <a:buNone/>
            </a:pPr>
            <a:r>
              <a:rPr lang="en-US" dirty="0" smtClean="0"/>
              <a:t>	C. </a:t>
            </a:r>
            <a:r>
              <a:rPr lang="en-US" dirty="0" err="1" smtClean="0"/>
              <a:t>Rebekah</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31. How many sons did </a:t>
            </a:r>
            <a:r>
              <a:rPr lang="en-US" dirty="0" err="1">
                <a:solidFill>
                  <a:schemeClr val="tx1"/>
                </a:solidFill>
                <a:latin typeface="+mn-lt"/>
                <a:ea typeface="+mn-ea"/>
                <a:cs typeface="+mn-cs"/>
              </a:rPr>
              <a:t>Milcah</a:t>
            </a:r>
            <a:r>
              <a:rPr lang="en-US" dirty="0">
                <a:solidFill>
                  <a:schemeClr val="tx1"/>
                </a:solidFill>
                <a:latin typeface="+mn-lt"/>
                <a:ea typeface="+mn-ea"/>
                <a:cs typeface="+mn-cs"/>
              </a:rPr>
              <a:t> bear to </a:t>
            </a:r>
            <a:r>
              <a:rPr lang="en-US" dirty="0" err="1">
                <a:solidFill>
                  <a:schemeClr val="tx1"/>
                </a:solidFill>
                <a:latin typeface="+mn-lt"/>
                <a:ea typeface="+mn-ea"/>
                <a:cs typeface="+mn-cs"/>
              </a:rPr>
              <a:t>Nahor</a:t>
            </a:r>
            <a:r>
              <a:rPr lang="en-US" dirty="0">
                <a:solidFill>
                  <a:schemeClr val="tx1"/>
                </a:solidFill>
                <a:latin typeface="+mn-lt"/>
                <a:ea typeface="+mn-ea"/>
                <a:cs typeface="+mn-cs"/>
              </a:rPr>
              <a:t>, Abraham's brother</a:t>
            </a:r>
            <a:r>
              <a:rPr lang="en-US" dirty="0" smtClean="0">
                <a:solidFill>
                  <a:schemeClr val="tx1"/>
                </a:solidFill>
                <a:latin typeface="+mn-lt"/>
                <a:ea typeface="+mn-ea"/>
                <a:cs typeface="+mn-cs"/>
              </a:rPr>
              <a:t>?</a:t>
            </a:r>
          </a:p>
          <a:p>
            <a:pPr>
              <a:buNone/>
            </a:pPr>
            <a:endParaRPr lang="en-US" dirty="0"/>
          </a:p>
          <a:p>
            <a:pPr>
              <a:buNone/>
            </a:pPr>
            <a:r>
              <a:rPr lang="en-US" dirty="0" smtClean="0"/>
              <a:t>	A. seven</a:t>
            </a:r>
          </a:p>
          <a:p>
            <a:pPr>
              <a:buNone/>
            </a:pPr>
            <a:endParaRPr lang="en-US" dirty="0" smtClean="0"/>
          </a:p>
          <a:p>
            <a:pPr>
              <a:buNone/>
            </a:pPr>
            <a:r>
              <a:rPr lang="en-US" dirty="0" smtClean="0"/>
              <a:t>	B. eight</a:t>
            </a:r>
          </a:p>
          <a:p>
            <a:pPr>
              <a:buNone/>
            </a:pPr>
            <a:endParaRPr lang="en-US" dirty="0" smtClean="0"/>
          </a:p>
          <a:p>
            <a:pPr>
              <a:buNone/>
            </a:pPr>
            <a:r>
              <a:rPr lang="en-US" dirty="0" smtClean="0"/>
              <a:t>	C. nine</a:t>
            </a:r>
          </a:p>
          <a:p>
            <a:pPr>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31. How many sons did </a:t>
            </a:r>
            <a:r>
              <a:rPr lang="en-US" dirty="0" err="1" smtClean="0">
                <a:solidFill>
                  <a:schemeClr val="tx1"/>
                </a:solidFill>
                <a:latin typeface="+mn-lt"/>
                <a:ea typeface="+mn-ea"/>
                <a:cs typeface="+mn-cs"/>
              </a:rPr>
              <a:t>Milcah</a:t>
            </a:r>
            <a:r>
              <a:rPr lang="en-US" dirty="0" smtClean="0">
                <a:solidFill>
                  <a:schemeClr val="tx1"/>
                </a:solidFill>
                <a:latin typeface="+mn-lt"/>
                <a:ea typeface="+mn-ea"/>
                <a:cs typeface="+mn-cs"/>
              </a:rPr>
              <a:t> bear to </a:t>
            </a:r>
            <a:r>
              <a:rPr lang="en-US" dirty="0" err="1" smtClean="0">
                <a:solidFill>
                  <a:schemeClr val="tx1"/>
                </a:solidFill>
                <a:latin typeface="+mn-lt"/>
                <a:ea typeface="+mn-ea"/>
                <a:cs typeface="+mn-cs"/>
              </a:rPr>
              <a:t>Nahor</a:t>
            </a:r>
            <a:r>
              <a:rPr lang="en-US" dirty="0" smtClean="0">
                <a:solidFill>
                  <a:schemeClr val="tx1"/>
                </a:solidFill>
                <a:latin typeface="+mn-lt"/>
                <a:ea typeface="+mn-ea"/>
                <a:cs typeface="+mn-cs"/>
              </a:rPr>
              <a:t>, Abraham's brother?</a:t>
            </a:r>
          </a:p>
          <a:p>
            <a:pPr>
              <a:buNone/>
            </a:pPr>
            <a:endParaRPr lang="en-US" dirty="0" smtClean="0"/>
          </a:p>
          <a:p>
            <a:pPr>
              <a:buNone/>
            </a:pPr>
            <a:r>
              <a:rPr lang="en-US" dirty="0" smtClean="0"/>
              <a:t>	B. eight</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22:24</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32. What was the name of </a:t>
            </a:r>
            <a:r>
              <a:rPr lang="en-US" dirty="0" err="1">
                <a:solidFill>
                  <a:schemeClr val="tx1"/>
                </a:solidFill>
                <a:latin typeface="+mn-lt"/>
                <a:ea typeface="+mn-ea"/>
                <a:cs typeface="+mn-cs"/>
              </a:rPr>
              <a:t>Nahor’s</a:t>
            </a:r>
            <a:r>
              <a:rPr lang="en-US" dirty="0">
                <a:solidFill>
                  <a:schemeClr val="tx1"/>
                </a:solidFill>
                <a:latin typeface="+mn-lt"/>
                <a:ea typeface="+mn-ea"/>
                <a:cs typeface="+mn-cs"/>
              </a:rPr>
              <a:t> concubine, who bare also </a:t>
            </a:r>
            <a:r>
              <a:rPr lang="en-US" dirty="0" err="1">
                <a:solidFill>
                  <a:schemeClr val="tx1"/>
                </a:solidFill>
                <a:latin typeface="+mn-lt"/>
                <a:ea typeface="+mn-ea"/>
                <a:cs typeface="+mn-cs"/>
              </a:rPr>
              <a:t>Tebah</a:t>
            </a:r>
            <a:r>
              <a:rPr lang="en-US" dirty="0">
                <a:solidFill>
                  <a:schemeClr val="tx1"/>
                </a:solidFill>
                <a:latin typeface="+mn-lt"/>
                <a:ea typeface="+mn-ea"/>
                <a:cs typeface="+mn-cs"/>
              </a:rPr>
              <a:t>, and </a:t>
            </a:r>
            <a:r>
              <a:rPr lang="en-US" dirty="0" err="1">
                <a:solidFill>
                  <a:schemeClr val="tx1"/>
                </a:solidFill>
                <a:latin typeface="+mn-lt"/>
                <a:ea typeface="+mn-ea"/>
                <a:cs typeface="+mn-cs"/>
              </a:rPr>
              <a:t>Gaham</a:t>
            </a:r>
            <a:r>
              <a:rPr lang="en-US" dirty="0">
                <a:solidFill>
                  <a:schemeClr val="tx1"/>
                </a:solidFill>
                <a:latin typeface="+mn-lt"/>
                <a:ea typeface="+mn-ea"/>
                <a:cs typeface="+mn-cs"/>
              </a:rPr>
              <a:t>, and </a:t>
            </a:r>
            <a:r>
              <a:rPr lang="en-US" dirty="0" err="1">
                <a:solidFill>
                  <a:schemeClr val="tx1"/>
                </a:solidFill>
                <a:latin typeface="+mn-lt"/>
                <a:ea typeface="+mn-ea"/>
                <a:cs typeface="+mn-cs"/>
              </a:rPr>
              <a:t>Thahash</a:t>
            </a:r>
            <a:r>
              <a:rPr lang="en-US" dirty="0">
                <a:solidFill>
                  <a:schemeClr val="tx1"/>
                </a:solidFill>
                <a:latin typeface="+mn-lt"/>
                <a:ea typeface="+mn-ea"/>
                <a:cs typeface="+mn-cs"/>
              </a:rPr>
              <a:t>, and </a:t>
            </a:r>
            <a:r>
              <a:rPr lang="en-US" dirty="0" err="1">
                <a:solidFill>
                  <a:schemeClr val="tx1"/>
                </a:solidFill>
                <a:latin typeface="+mn-lt"/>
                <a:ea typeface="+mn-ea"/>
                <a:cs typeface="+mn-cs"/>
              </a:rPr>
              <a:t>Maachah</a:t>
            </a:r>
            <a:r>
              <a:rPr lang="en-US" dirty="0" smtClean="0">
                <a:solidFill>
                  <a:schemeClr val="tx1"/>
                </a:solidFill>
                <a:latin typeface="+mn-lt"/>
                <a:ea typeface="+mn-ea"/>
                <a:cs typeface="+mn-cs"/>
              </a:rPr>
              <a:t>?</a:t>
            </a:r>
          </a:p>
          <a:p>
            <a:pPr>
              <a:buNone/>
            </a:pPr>
            <a:endParaRPr lang="en-US" dirty="0"/>
          </a:p>
          <a:p>
            <a:pPr>
              <a:buNone/>
            </a:pPr>
            <a:r>
              <a:rPr lang="es-ES" dirty="0" smtClean="0"/>
              <a:t>	A. </a:t>
            </a:r>
            <a:r>
              <a:rPr lang="es-ES" dirty="0" err="1" smtClean="0"/>
              <a:t>Reumah</a:t>
            </a:r>
            <a:endParaRPr lang="es-ES" dirty="0" smtClean="0"/>
          </a:p>
          <a:p>
            <a:pPr>
              <a:buNone/>
            </a:pPr>
            <a:endParaRPr lang="es-ES" dirty="0" smtClean="0"/>
          </a:p>
          <a:p>
            <a:pPr>
              <a:buNone/>
            </a:pPr>
            <a:r>
              <a:rPr lang="es-ES" dirty="0" smtClean="0"/>
              <a:t>	B. </a:t>
            </a:r>
            <a:r>
              <a:rPr lang="es-ES" dirty="0" err="1" smtClean="0"/>
              <a:t>Sheba</a:t>
            </a:r>
            <a:r>
              <a:rPr lang="es-ES" dirty="0" smtClean="0"/>
              <a:t> </a:t>
            </a:r>
          </a:p>
          <a:p>
            <a:pPr>
              <a:buNone/>
            </a:pPr>
            <a:endParaRPr lang="es-ES" dirty="0" smtClean="0"/>
          </a:p>
          <a:p>
            <a:pPr>
              <a:buNone/>
            </a:pPr>
            <a:r>
              <a:rPr lang="es-ES" dirty="0" smtClean="0"/>
              <a:t>	C. </a:t>
            </a:r>
            <a:r>
              <a:rPr lang="es-ES" dirty="0" err="1" smtClean="0"/>
              <a:t>Dedan</a:t>
            </a:r>
            <a:endParaRPr lang="es-ES" dirty="0" smtClean="0"/>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32. What was the name of </a:t>
            </a:r>
            <a:r>
              <a:rPr lang="en-US" dirty="0" err="1" smtClean="0">
                <a:solidFill>
                  <a:schemeClr val="tx1"/>
                </a:solidFill>
                <a:latin typeface="+mn-lt"/>
                <a:ea typeface="+mn-ea"/>
                <a:cs typeface="+mn-cs"/>
              </a:rPr>
              <a:t>Nahor’s</a:t>
            </a:r>
            <a:r>
              <a:rPr lang="en-US" dirty="0" smtClean="0">
                <a:solidFill>
                  <a:schemeClr val="tx1"/>
                </a:solidFill>
                <a:latin typeface="+mn-lt"/>
                <a:ea typeface="+mn-ea"/>
                <a:cs typeface="+mn-cs"/>
              </a:rPr>
              <a:t> concubine, who bare also </a:t>
            </a:r>
            <a:r>
              <a:rPr lang="en-US" dirty="0" err="1" smtClean="0">
                <a:solidFill>
                  <a:schemeClr val="tx1"/>
                </a:solidFill>
                <a:latin typeface="+mn-lt"/>
                <a:ea typeface="+mn-ea"/>
                <a:cs typeface="+mn-cs"/>
              </a:rPr>
              <a:t>Tebah</a:t>
            </a:r>
            <a:r>
              <a:rPr lang="en-US" dirty="0" smtClean="0">
                <a:solidFill>
                  <a:schemeClr val="tx1"/>
                </a:solidFill>
                <a:latin typeface="+mn-lt"/>
                <a:ea typeface="+mn-ea"/>
                <a:cs typeface="+mn-cs"/>
              </a:rPr>
              <a:t>, and </a:t>
            </a:r>
            <a:r>
              <a:rPr lang="en-US" dirty="0" err="1" smtClean="0">
                <a:solidFill>
                  <a:schemeClr val="tx1"/>
                </a:solidFill>
                <a:latin typeface="+mn-lt"/>
                <a:ea typeface="+mn-ea"/>
                <a:cs typeface="+mn-cs"/>
              </a:rPr>
              <a:t>Gaham</a:t>
            </a:r>
            <a:r>
              <a:rPr lang="en-US" dirty="0" smtClean="0">
                <a:solidFill>
                  <a:schemeClr val="tx1"/>
                </a:solidFill>
                <a:latin typeface="+mn-lt"/>
                <a:ea typeface="+mn-ea"/>
                <a:cs typeface="+mn-cs"/>
              </a:rPr>
              <a:t>, and </a:t>
            </a:r>
            <a:r>
              <a:rPr lang="en-US" dirty="0" err="1" smtClean="0">
                <a:solidFill>
                  <a:schemeClr val="tx1"/>
                </a:solidFill>
                <a:latin typeface="+mn-lt"/>
                <a:ea typeface="+mn-ea"/>
                <a:cs typeface="+mn-cs"/>
              </a:rPr>
              <a:t>Thahash</a:t>
            </a:r>
            <a:r>
              <a:rPr lang="en-US" dirty="0" smtClean="0">
                <a:solidFill>
                  <a:schemeClr val="tx1"/>
                </a:solidFill>
                <a:latin typeface="+mn-lt"/>
                <a:ea typeface="+mn-ea"/>
                <a:cs typeface="+mn-cs"/>
              </a:rPr>
              <a:t>, and </a:t>
            </a:r>
            <a:r>
              <a:rPr lang="en-US" dirty="0" err="1" smtClean="0">
                <a:solidFill>
                  <a:schemeClr val="tx1"/>
                </a:solidFill>
                <a:latin typeface="+mn-lt"/>
                <a:ea typeface="+mn-ea"/>
                <a:cs typeface="+mn-cs"/>
              </a:rPr>
              <a:t>Maachah</a:t>
            </a:r>
            <a:r>
              <a:rPr lang="en-US" dirty="0" smtClean="0">
                <a:solidFill>
                  <a:schemeClr val="tx1"/>
                </a:solidFill>
                <a:latin typeface="+mn-lt"/>
                <a:ea typeface="+mn-ea"/>
                <a:cs typeface="+mn-cs"/>
              </a:rPr>
              <a:t>?</a:t>
            </a:r>
          </a:p>
          <a:p>
            <a:pPr>
              <a:buNone/>
            </a:pPr>
            <a:endParaRPr lang="en-US" dirty="0" smtClean="0"/>
          </a:p>
          <a:p>
            <a:pPr>
              <a:buNone/>
            </a:pPr>
            <a:r>
              <a:rPr lang="es-ES" dirty="0" smtClean="0"/>
              <a:t>	A. </a:t>
            </a:r>
            <a:r>
              <a:rPr lang="es-ES" dirty="0" err="1" smtClean="0"/>
              <a:t>Reumah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 What was Abraham to do upon one of the mountains in the land of </a:t>
            </a:r>
            <a:r>
              <a:rPr lang="en-US" dirty="0" err="1" smtClean="0">
                <a:solidFill>
                  <a:schemeClr val="tx1"/>
                </a:solidFill>
                <a:latin typeface="+mn-lt"/>
                <a:ea typeface="+mn-ea"/>
                <a:cs typeface="+mn-cs"/>
              </a:rPr>
              <a:t>Moriah</a:t>
            </a:r>
            <a:r>
              <a:rPr lang="en-US" dirty="0" smtClean="0">
                <a:solidFill>
                  <a:schemeClr val="tx1"/>
                </a:solidFill>
                <a:latin typeface="+mn-lt"/>
                <a:ea typeface="+mn-ea"/>
                <a:cs typeface="+mn-cs"/>
              </a:rPr>
              <a:t>?</a:t>
            </a:r>
          </a:p>
          <a:p>
            <a:pPr>
              <a:buNone/>
            </a:pPr>
            <a:endParaRPr lang="en-US" dirty="0" smtClean="0"/>
          </a:p>
          <a:p>
            <a:pPr>
              <a:buNone/>
            </a:pPr>
            <a:r>
              <a:rPr lang="en-US" dirty="0" smtClean="0"/>
              <a:t>	A. offer Isaac there for a burnt offering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 What did Abraham do when he rose up early in the morning before he went unto the place of which God had told him</a:t>
            </a:r>
            <a:r>
              <a:rPr lang="en-US" dirty="0" smtClean="0">
                <a:solidFill>
                  <a:schemeClr val="tx1"/>
                </a:solidFill>
                <a:latin typeface="+mn-lt"/>
                <a:ea typeface="+mn-ea"/>
                <a:cs typeface="+mn-cs"/>
              </a:rPr>
              <a:t>?</a:t>
            </a:r>
          </a:p>
          <a:p>
            <a:pPr>
              <a:buNone/>
            </a:pPr>
            <a:endParaRPr lang="en-US" dirty="0"/>
          </a:p>
          <a:p>
            <a:pPr>
              <a:buNone/>
            </a:pPr>
            <a:r>
              <a:rPr lang="en-US" dirty="0" smtClean="0"/>
              <a:t>	A. he took sheep and oxen, and gave them two of his young men</a:t>
            </a:r>
          </a:p>
          <a:p>
            <a:pPr>
              <a:buNone/>
            </a:pPr>
            <a:r>
              <a:rPr lang="en-US" dirty="0" smtClean="0"/>
              <a:t>	B. he armed his trained servants, born in his own house, three hundred and eighteen</a:t>
            </a:r>
          </a:p>
          <a:p>
            <a:pPr>
              <a:buNone/>
            </a:pPr>
            <a:r>
              <a:rPr lang="en-US" dirty="0" smtClean="0"/>
              <a:t>	C. saddled his ass, and took two of his young men with him, and Isaac his son, and clave the wood for the burnt offering</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22:3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 What did Abraham do when he rose up early in the morning before he went unto the place of which God had told him?</a:t>
            </a:r>
          </a:p>
          <a:p>
            <a:pPr>
              <a:buNone/>
            </a:pPr>
            <a:endParaRPr lang="en-US" dirty="0" smtClean="0"/>
          </a:p>
          <a:p>
            <a:pPr>
              <a:buNone/>
            </a:pPr>
            <a:r>
              <a:rPr lang="en-US" dirty="0" smtClean="0"/>
              <a:t>	C. saddled his ass, and took two of his young men with him, and Isaac his son, and clave the wood for the burnt offering</a:t>
            </a:r>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150_slide">
  <a:themeElements>
    <a:clrScheme name="Office Theme 2">
      <a:dk1>
        <a:srgbClr val="333333"/>
      </a:dk1>
      <a:lt1>
        <a:srgbClr val="FFFFFF"/>
      </a:lt1>
      <a:dk2>
        <a:srgbClr val="006633"/>
      </a:dk2>
      <a:lt2>
        <a:srgbClr val="FFFFFF"/>
      </a:lt2>
      <a:accent1>
        <a:srgbClr val="A4ED77"/>
      </a:accent1>
      <a:accent2>
        <a:srgbClr val="85C8F2"/>
      </a:accent2>
      <a:accent3>
        <a:srgbClr val="AAB8AD"/>
      </a:accent3>
      <a:accent4>
        <a:srgbClr val="DADADA"/>
      </a:accent4>
      <a:accent5>
        <a:srgbClr val="CFF4BD"/>
      </a:accent5>
      <a:accent6>
        <a:srgbClr val="78B5DB"/>
      </a:accent6>
      <a:hlink>
        <a:srgbClr val="7CF7BA"/>
      </a:hlink>
      <a:folHlink>
        <a:srgbClr val="E9F285"/>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006633"/>
        </a:dk2>
        <a:lt2>
          <a:srgbClr val="FFFFFF"/>
        </a:lt2>
        <a:accent1>
          <a:srgbClr val="2CDE85"/>
        </a:accent1>
        <a:accent2>
          <a:srgbClr val="46E897"/>
        </a:accent2>
        <a:accent3>
          <a:srgbClr val="AAB8AD"/>
        </a:accent3>
        <a:accent4>
          <a:srgbClr val="DADADA"/>
        </a:accent4>
        <a:accent5>
          <a:srgbClr val="ACECC2"/>
        </a:accent5>
        <a:accent6>
          <a:srgbClr val="3FD288"/>
        </a:accent6>
        <a:hlink>
          <a:srgbClr val="61F2AA"/>
        </a:hlink>
        <a:folHlink>
          <a:srgbClr val="80FFB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6633"/>
        </a:dk2>
        <a:lt2>
          <a:srgbClr val="FFFFFF"/>
        </a:lt2>
        <a:accent1>
          <a:srgbClr val="A4ED77"/>
        </a:accent1>
        <a:accent2>
          <a:srgbClr val="85C8F2"/>
        </a:accent2>
        <a:accent3>
          <a:srgbClr val="AAB8AD"/>
        </a:accent3>
        <a:accent4>
          <a:srgbClr val="DADADA"/>
        </a:accent4>
        <a:accent5>
          <a:srgbClr val="CFF4BD"/>
        </a:accent5>
        <a:accent6>
          <a:srgbClr val="78B5DB"/>
        </a:accent6>
        <a:hlink>
          <a:srgbClr val="7CF7BA"/>
        </a:hlink>
        <a:folHlink>
          <a:srgbClr val="E9F285"/>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6633"/>
        </a:dk2>
        <a:lt2>
          <a:srgbClr val="FFFFFF"/>
        </a:lt2>
        <a:accent1>
          <a:srgbClr val="F2AD6D"/>
        </a:accent1>
        <a:accent2>
          <a:srgbClr val="45E695"/>
        </a:accent2>
        <a:accent3>
          <a:srgbClr val="AAB8AD"/>
        </a:accent3>
        <a:accent4>
          <a:srgbClr val="DADADA"/>
        </a:accent4>
        <a:accent5>
          <a:srgbClr val="F7D3BA"/>
        </a:accent5>
        <a:accent6>
          <a:srgbClr val="3ED087"/>
        </a:accent6>
        <a:hlink>
          <a:srgbClr val="FFC1BF"/>
        </a:hlink>
        <a:folHlink>
          <a:srgbClr val="F2CEF2"/>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6633"/>
        </a:dk2>
        <a:lt2>
          <a:srgbClr val="FFFFFF"/>
        </a:lt2>
        <a:accent1>
          <a:srgbClr val="EDDA47"/>
        </a:accent1>
        <a:accent2>
          <a:srgbClr val="FFAC99"/>
        </a:accent2>
        <a:accent3>
          <a:srgbClr val="AAB8AD"/>
        </a:accent3>
        <a:accent4>
          <a:srgbClr val="DADADA"/>
        </a:accent4>
        <a:accent5>
          <a:srgbClr val="F4EAB1"/>
        </a:accent5>
        <a:accent6>
          <a:srgbClr val="E79B8A"/>
        </a:accent6>
        <a:hlink>
          <a:srgbClr val="E0CCFF"/>
        </a:hlink>
        <a:folHlink>
          <a:srgbClr val="8EEDBE"/>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2CDE85"/>
        </a:accent1>
        <a:accent2>
          <a:srgbClr val="46E897"/>
        </a:accent2>
        <a:accent3>
          <a:srgbClr val="FFFFFF"/>
        </a:accent3>
        <a:accent4>
          <a:srgbClr val="000000"/>
        </a:accent4>
        <a:accent5>
          <a:srgbClr val="ACECC2"/>
        </a:accent5>
        <a:accent6>
          <a:srgbClr val="3FD288"/>
        </a:accent6>
        <a:hlink>
          <a:srgbClr val="61F2AA"/>
        </a:hlink>
        <a:folHlink>
          <a:srgbClr val="80FFB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A4ED77"/>
        </a:accent1>
        <a:accent2>
          <a:srgbClr val="85C8F2"/>
        </a:accent2>
        <a:accent3>
          <a:srgbClr val="FFFFFF"/>
        </a:accent3>
        <a:accent4>
          <a:srgbClr val="000000"/>
        </a:accent4>
        <a:accent5>
          <a:srgbClr val="CFF4BD"/>
        </a:accent5>
        <a:accent6>
          <a:srgbClr val="78B5DB"/>
        </a:accent6>
        <a:hlink>
          <a:srgbClr val="7CF7BA"/>
        </a:hlink>
        <a:folHlink>
          <a:srgbClr val="E9F285"/>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F2AD6D"/>
        </a:accent1>
        <a:accent2>
          <a:srgbClr val="45E695"/>
        </a:accent2>
        <a:accent3>
          <a:srgbClr val="FFFFFF"/>
        </a:accent3>
        <a:accent4>
          <a:srgbClr val="000000"/>
        </a:accent4>
        <a:accent5>
          <a:srgbClr val="F7D3BA"/>
        </a:accent5>
        <a:accent6>
          <a:srgbClr val="3ED087"/>
        </a:accent6>
        <a:hlink>
          <a:srgbClr val="FFC1BF"/>
        </a:hlink>
        <a:folHlink>
          <a:srgbClr val="F2CEF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EDDA47"/>
        </a:accent1>
        <a:accent2>
          <a:srgbClr val="FFAC99"/>
        </a:accent2>
        <a:accent3>
          <a:srgbClr val="FFFFFF"/>
        </a:accent3>
        <a:accent4>
          <a:srgbClr val="000000"/>
        </a:accent4>
        <a:accent5>
          <a:srgbClr val="F4EAB1"/>
        </a:accent5>
        <a:accent6>
          <a:srgbClr val="E79B8A"/>
        </a:accent6>
        <a:hlink>
          <a:srgbClr val="E0CCFF"/>
        </a:hlink>
        <a:folHlink>
          <a:srgbClr val="8EED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6633"/>
      </a:dk2>
      <a:lt2>
        <a:srgbClr val="FFFFFF"/>
      </a:lt2>
      <a:accent1>
        <a:srgbClr val="A4ED77"/>
      </a:accent1>
      <a:accent2>
        <a:srgbClr val="85C8F2"/>
      </a:accent2>
      <a:accent3>
        <a:srgbClr val="AAB8AD"/>
      </a:accent3>
      <a:accent4>
        <a:srgbClr val="DADADA"/>
      </a:accent4>
      <a:accent5>
        <a:srgbClr val="CFF4BD"/>
      </a:accent5>
      <a:accent6>
        <a:srgbClr val="78B5DB"/>
      </a:accent6>
      <a:hlink>
        <a:srgbClr val="7CF7BA"/>
      </a:hlink>
      <a:folHlink>
        <a:srgbClr val="E9F285"/>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6633"/>
        </a:dk2>
        <a:lt2>
          <a:srgbClr val="FFFFFF"/>
        </a:lt2>
        <a:accent1>
          <a:srgbClr val="2CDE85"/>
        </a:accent1>
        <a:accent2>
          <a:srgbClr val="46E897"/>
        </a:accent2>
        <a:accent3>
          <a:srgbClr val="AAB8AD"/>
        </a:accent3>
        <a:accent4>
          <a:srgbClr val="DADADA"/>
        </a:accent4>
        <a:accent5>
          <a:srgbClr val="ACECC2"/>
        </a:accent5>
        <a:accent6>
          <a:srgbClr val="3FD288"/>
        </a:accent6>
        <a:hlink>
          <a:srgbClr val="61F2AA"/>
        </a:hlink>
        <a:folHlink>
          <a:srgbClr val="80FFB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6633"/>
        </a:dk2>
        <a:lt2>
          <a:srgbClr val="FFFFFF"/>
        </a:lt2>
        <a:accent1>
          <a:srgbClr val="A4ED77"/>
        </a:accent1>
        <a:accent2>
          <a:srgbClr val="85C8F2"/>
        </a:accent2>
        <a:accent3>
          <a:srgbClr val="AAB8AD"/>
        </a:accent3>
        <a:accent4>
          <a:srgbClr val="DADADA"/>
        </a:accent4>
        <a:accent5>
          <a:srgbClr val="CFF4BD"/>
        </a:accent5>
        <a:accent6>
          <a:srgbClr val="78B5DB"/>
        </a:accent6>
        <a:hlink>
          <a:srgbClr val="7CF7BA"/>
        </a:hlink>
        <a:folHlink>
          <a:srgbClr val="E9F285"/>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6633"/>
        </a:dk2>
        <a:lt2>
          <a:srgbClr val="FFFFFF"/>
        </a:lt2>
        <a:accent1>
          <a:srgbClr val="F2AD6D"/>
        </a:accent1>
        <a:accent2>
          <a:srgbClr val="45E695"/>
        </a:accent2>
        <a:accent3>
          <a:srgbClr val="AAB8AD"/>
        </a:accent3>
        <a:accent4>
          <a:srgbClr val="DADADA"/>
        </a:accent4>
        <a:accent5>
          <a:srgbClr val="F7D3BA"/>
        </a:accent5>
        <a:accent6>
          <a:srgbClr val="3ED087"/>
        </a:accent6>
        <a:hlink>
          <a:srgbClr val="FFC1BF"/>
        </a:hlink>
        <a:folHlink>
          <a:srgbClr val="F2CEF2"/>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6633"/>
        </a:dk2>
        <a:lt2>
          <a:srgbClr val="FFFFFF"/>
        </a:lt2>
        <a:accent1>
          <a:srgbClr val="EDDA47"/>
        </a:accent1>
        <a:accent2>
          <a:srgbClr val="FFAC99"/>
        </a:accent2>
        <a:accent3>
          <a:srgbClr val="AAB8AD"/>
        </a:accent3>
        <a:accent4>
          <a:srgbClr val="DADADA"/>
        </a:accent4>
        <a:accent5>
          <a:srgbClr val="F4EAB1"/>
        </a:accent5>
        <a:accent6>
          <a:srgbClr val="E79B8A"/>
        </a:accent6>
        <a:hlink>
          <a:srgbClr val="E0CCFF"/>
        </a:hlink>
        <a:folHlink>
          <a:srgbClr val="8EEDBE"/>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2CDE85"/>
        </a:accent1>
        <a:accent2>
          <a:srgbClr val="46E897"/>
        </a:accent2>
        <a:accent3>
          <a:srgbClr val="FFFFFF"/>
        </a:accent3>
        <a:accent4>
          <a:srgbClr val="000000"/>
        </a:accent4>
        <a:accent5>
          <a:srgbClr val="ACECC2"/>
        </a:accent5>
        <a:accent6>
          <a:srgbClr val="3FD288"/>
        </a:accent6>
        <a:hlink>
          <a:srgbClr val="61F2AA"/>
        </a:hlink>
        <a:folHlink>
          <a:srgbClr val="80FFB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A4ED77"/>
        </a:accent1>
        <a:accent2>
          <a:srgbClr val="85C8F2"/>
        </a:accent2>
        <a:accent3>
          <a:srgbClr val="FFFFFF"/>
        </a:accent3>
        <a:accent4>
          <a:srgbClr val="000000"/>
        </a:accent4>
        <a:accent5>
          <a:srgbClr val="CFF4BD"/>
        </a:accent5>
        <a:accent6>
          <a:srgbClr val="78B5DB"/>
        </a:accent6>
        <a:hlink>
          <a:srgbClr val="7CF7BA"/>
        </a:hlink>
        <a:folHlink>
          <a:srgbClr val="E9F285"/>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F2AD6D"/>
        </a:accent1>
        <a:accent2>
          <a:srgbClr val="45E695"/>
        </a:accent2>
        <a:accent3>
          <a:srgbClr val="FFFFFF"/>
        </a:accent3>
        <a:accent4>
          <a:srgbClr val="000000"/>
        </a:accent4>
        <a:accent5>
          <a:srgbClr val="F7D3BA"/>
        </a:accent5>
        <a:accent6>
          <a:srgbClr val="3ED087"/>
        </a:accent6>
        <a:hlink>
          <a:srgbClr val="FFC1BF"/>
        </a:hlink>
        <a:folHlink>
          <a:srgbClr val="F2CEF2"/>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EDDA47"/>
        </a:accent1>
        <a:accent2>
          <a:srgbClr val="FFAC99"/>
        </a:accent2>
        <a:accent3>
          <a:srgbClr val="FFFFFF"/>
        </a:accent3>
        <a:accent4>
          <a:srgbClr val="000000"/>
        </a:accent4>
        <a:accent5>
          <a:srgbClr val="F4EAB1"/>
        </a:accent5>
        <a:accent6>
          <a:srgbClr val="E79B8A"/>
        </a:accent6>
        <a:hlink>
          <a:srgbClr val="E0CCFF"/>
        </a:hlink>
        <a:folHlink>
          <a:srgbClr val="8EEDB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chri_0150_slide</Template>
  <TotalTime>59</TotalTime>
  <Words>1629</Words>
  <Application>Microsoft Office PowerPoint</Application>
  <PresentationFormat>On-screen Show (4:3)</PresentationFormat>
  <Paragraphs>378</Paragraphs>
  <Slides>65</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65</vt:i4>
      </vt:variant>
    </vt:vector>
  </HeadingPairs>
  <TitlesOfParts>
    <vt:vector size="68" baseType="lpstr">
      <vt:lpstr>Arial</vt:lpstr>
      <vt:lpstr>chri_0150_slide</vt:lpstr>
      <vt:lpstr>1_Default Design</vt:lpstr>
      <vt:lpstr>Genesis Chapter Twenty-two</vt:lpstr>
      <vt:lpstr>Genesis 22:1</vt:lpstr>
      <vt:lpstr>Genesis 22:1</vt:lpstr>
      <vt:lpstr>Genesis 22:2</vt:lpstr>
      <vt:lpstr>Genesis 22:2</vt:lpstr>
      <vt:lpstr>Genesis 22:2</vt:lpstr>
      <vt:lpstr>Genesis 22:2</vt:lpstr>
      <vt:lpstr>Genesis 22:3</vt:lpstr>
      <vt:lpstr>Genesis 22:3</vt:lpstr>
      <vt:lpstr>Genesis 22:4</vt:lpstr>
      <vt:lpstr>Genesis 22:4</vt:lpstr>
      <vt:lpstr>Genesis 22:5</vt:lpstr>
      <vt:lpstr>Genesis 22:5</vt:lpstr>
      <vt:lpstr>Genesis 22:5</vt:lpstr>
      <vt:lpstr>Genesis 22:5</vt:lpstr>
      <vt:lpstr>Genesis 22:6</vt:lpstr>
      <vt:lpstr>Genesis 22:6</vt:lpstr>
      <vt:lpstr>Genesis 22:6</vt:lpstr>
      <vt:lpstr>Genesis 22:6</vt:lpstr>
      <vt:lpstr>Genesis 22:7</vt:lpstr>
      <vt:lpstr>Genesis 22:7</vt:lpstr>
      <vt:lpstr>Genesis 22:8</vt:lpstr>
      <vt:lpstr>Genesis 22:8</vt:lpstr>
      <vt:lpstr>Genesis 22:9</vt:lpstr>
      <vt:lpstr>Genesis 22:9</vt:lpstr>
      <vt:lpstr>Genesis 22:10</vt:lpstr>
      <vt:lpstr>Genesis 22:10</vt:lpstr>
      <vt:lpstr>Genesis 22:11</vt:lpstr>
      <vt:lpstr>Genesis 22:11</vt:lpstr>
      <vt:lpstr>Genesis 22:12</vt:lpstr>
      <vt:lpstr>Genesis 22:12</vt:lpstr>
      <vt:lpstr>Genesis 22:12</vt:lpstr>
      <vt:lpstr>Genesis 22:12</vt:lpstr>
      <vt:lpstr>Genesis 22:13</vt:lpstr>
      <vt:lpstr>Genesis 22:13</vt:lpstr>
      <vt:lpstr>Genesis 22:13</vt:lpstr>
      <vt:lpstr>Genesis 22:13</vt:lpstr>
      <vt:lpstr>Genesis 22:14</vt:lpstr>
      <vt:lpstr>Genesis 22:14</vt:lpstr>
      <vt:lpstr>Genesis 22:15</vt:lpstr>
      <vt:lpstr>Genesis 22:15</vt:lpstr>
      <vt:lpstr>Genesis 22:16</vt:lpstr>
      <vt:lpstr>Genesis 22:16</vt:lpstr>
      <vt:lpstr>Genesis 22:17</vt:lpstr>
      <vt:lpstr>Genesis 22:17</vt:lpstr>
      <vt:lpstr>Genesis 22:17</vt:lpstr>
      <vt:lpstr>Genesis 22:17</vt:lpstr>
      <vt:lpstr>Genesis 22:18</vt:lpstr>
      <vt:lpstr>Genesis 22:18</vt:lpstr>
      <vt:lpstr>Genesis 22:18</vt:lpstr>
      <vt:lpstr>Genesis 22:18</vt:lpstr>
      <vt:lpstr>Genesis 22:19</vt:lpstr>
      <vt:lpstr>Genesis 22:19</vt:lpstr>
      <vt:lpstr>Genesis 22:20</vt:lpstr>
      <vt:lpstr>Genesis 22:20</vt:lpstr>
      <vt:lpstr>Genesis 22:21</vt:lpstr>
      <vt:lpstr>Genesis 22:21</vt:lpstr>
      <vt:lpstr>Genesis 22:22</vt:lpstr>
      <vt:lpstr>Genesis 22:22</vt:lpstr>
      <vt:lpstr>Genesis 22:23</vt:lpstr>
      <vt:lpstr>Genesis 22:23</vt:lpstr>
      <vt:lpstr>Genesis 22:23</vt:lpstr>
      <vt:lpstr>Genesis 22:23</vt:lpstr>
      <vt:lpstr>Genesis 22:24</vt:lpstr>
      <vt:lpstr>Genesis 22:24</vt:lpstr>
    </vt:vector>
  </TitlesOfParts>
  <Company>ODJFS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Chapter Twenty-two</dc:title>
  <dc:creator>ANDREW N. PERKINS</dc:creator>
  <cp:lastModifiedBy>ANDREW N. PERKINS</cp:lastModifiedBy>
  <cp:revision>6</cp:revision>
  <dcterms:created xsi:type="dcterms:W3CDTF">2012-10-15T18:23:32Z</dcterms:created>
  <dcterms:modified xsi:type="dcterms:W3CDTF">2012-10-15T19:22:36Z</dcterms:modified>
</cp:coreProperties>
</file>